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64" r:id="rId4"/>
    <p:sldId id="276" r:id="rId5"/>
    <p:sldId id="268" r:id="rId6"/>
    <p:sldId id="269" r:id="rId7"/>
    <p:sldId id="270" r:id="rId8"/>
    <p:sldId id="271" r:id="rId9"/>
    <p:sldId id="272" r:id="rId10"/>
    <p:sldId id="273" r:id="rId11"/>
    <p:sldId id="285" r:id="rId12"/>
    <p:sldId id="275" r:id="rId13"/>
    <p:sldId id="277" r:id="rId14"/>
    <p:sldId id="278" r:id="rId15"/>
    <p:sldId id="279" r:id="rId16"/>
    <p:sldId id="280" r:id="rId17"/>
    <p:sldId id="281" r:id="rId18"/>
    <p:sldId id="282" r:id="rId19"/>
    <p:sldId id="284" r:id="rId20"/>
  </p:sldIdLst>
  <p:sldSz cx="12192000" cy="6858000"/>
  <p:notesSz cx="6858000" cy="9144000"/>
  <p:defaultTextStyle>
    <a:defPPr>
      <a:defRPr lang="es-B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FATURA_FARMACIA" initials="J" lastIdx="1" clrIdx="0">
    <p:extLst>
      <p:ext uri="{19B8F6BF-5375-455C-9EA6-DF929625EA0E}">
        <p15:presenceInfo xmlns:p15="http://schemas.microsoft.com/office/powerpoint/2012/main" userId="JEFATURA_FARMACI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49"/>
  </p:normalViewPr>
  <p:slideViewPr>
    <p:cSldViewPr snapToGrid="0" snapToObjects="1">
      <p:cViewPr varScale="1">
        <p:scale>
          <a:sx n="69" d="100"/>
          <a:sy n="69" d="100"/>
        </p:scale>
        <p:origin x="75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E:\CARPETAS%20CSC\CARPETA%20G\Audiencia\2021\02%20audiencia%20marzo\AUDIENCI%20PUBLICA%20%20GESTION%202020%20FINAL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E:\CSC\RRHH.xlsx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240"/>
      <c:rAngAx val="0"/>
      <c:perspective val="2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1983935425157284E-3"/>
          <c:y val="0.41686693437832406"/>
          <c:w val="0.98886804978523013"/>
          <c:h val="0.55262589011816965"/>
        </c:manualLayout>
      </c:layout>
      <c:pie3DChart>
        <c:varyColors val="1"/>
        <c:ser>
          <c:idx val="0"/>
          <c:order val="0"/>
          <c:explosion val="25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ysClr val="windowText" lastClr="000000"/>
                    </a:solidFill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multiLvlStrRef>
              <c:f>PARTIDAS!$D$33:$F$39</c:f>
              <c:multiLvlStrCache>
                <c:ptCount val="7"/>
                <c:lvl>
                  <c:pt idx="0">
                    <c:v>2,261,457.00</c:v>
                  </c:pt>
                  <c:pt idx="1">
                    <c:v>2,007,789.00</c:v>
                  </c:pt>
                  <c:pt idx="2">
                    <c:v>940,900.00</c:v>
                  </c:pt>
                  <c:pt idx="3">
                    <c:v>75,000.00</c:v>
                  </c:pt>
                  <c:pt idx="4">
                    <c:v>175,996.00</c:v>
                  </c:pt>
                  <c:pt idx="5">
                    <c:v>233,996.00</c:v>
                  </c:pt>
                  <c:pt idx="6">
                    <c:v>40,000.00</c:v>
                  </c:pt>
                </c:lvl>
                <c:lvl>
                  <c:pt idx="0">
                    <c:v>SERVICIOS PERSONALES</c:v>
                  </c:pt>
                  <c:pt idx="1">
                    <c:v>SERVICIOS NO PERSONALES</c:v>
                  </c:pt>
                  <c:pt idx="2">
                    <c:v>MATERIALES Y SUMINISTROS</c:v>
                  </c:pt>
                  <c:pt idx="3">
                    <c:v>ACTIVOS REALES</c:v>
                  </c:pt>
                  <c:pt idx="4">
                    <c:v>SERVICIO DE LA DEUDA PUBLICA Y DISMINUCION DE OTROS PASIVOS</c:v>
                  </c:pt>
                  <c:pt idx="5">
                    <c:v>TRANSFERENCIAS </c:v>
                  </c:pt>
                  <c:pt idx="6">
                    <c:v>DEVOLUCIONES</c:v>
                  </c:pt>
                </c:lvl>
                <c:lvl>
                  <c:pt idx="0">
                    <c:v>10000</c:v>
                  </c:pt>
                  <c:pt idx="1">
                    <c:v>20000</c:v>
                  </c:pt>
                  <c:pt idx="2">
                    <c:v>30000</c:v>
                  </c:pt>
                  <c:pt idx="3">
                    <c:v>40000</c:v>
                  </c:pt>
                  <c:pt idx="4">
                    <c:v>60000</c:v>
                  </c:pt>
                  <c:pt idx="5">
                    <c:v>70000</c:v>
                  </c:pt>
                  <c:pt idx="6">
                    <c:v>96200</c:v>
                  </c:pt>
                </c:lvl>
              </c:multiLvlStrCache>
            </c:multiLvlStrRef>
          </c:cat>
          <c:val>
            <c:numRef>
              <c:f>PARTIDAS!$F$33:$F$39</c:f>
              <c:numCache>
                <c:formatCode>#,##0.00</c:formatCode>
                <c:ptCount val="7"/>
                <c:pt idx="0">
                  <c:v>2261457</c:v>
                </c:pt>
                <c:pt idx="1">
                  <c:v>2007789</c:v>
                </c:pt>
                <c:pt idx="2">
                  <c:v>940900</c:v>
                </c:pt>
                <c:pt idx="3">
                  <c:v>75000</c:v>
                </c:pt>
                <c:pt idx="4">
                  <c:v>175996</c:v>
                </c:pt>
                <c:pt idx="5">
                  <c:v>233996</c:v>
                </c:pt>
                <c:pt idx="6">
                  <c:v>40000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16-47FC-8C32-249A9B27A30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</c:plotArea>
    <c:legend>
      <c:legendPos val="t"/>
      <c:layout/>
      <c:overlay val="0"/>
      <c:txPr>
        <a:bodyPr/>
        <a:lstStyle/>
        <a:p>
          <a:pPr>
            <a:defRPr lang="es-BO">
              <a:solidFill>
                <a:sysClr val="windowText" lastClr="000000"/>
              </a:solidFill>
            </a:defRPr>
          </a:pPr>
          <a:endParaRPr lang="es-ES"/>
        </a:p>
      </c:txPr>
    </c:legend>
    <c:plotVisOnly val="1"/>
    <c:dispBlanksAs val="zero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9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eparator>. </c:separator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Hoja1!$C$4:$C$20</c:f>
              <c:strCache>
                <c:ptCount val="17"/>
                <c:pt idx="0">
                  <c:v>MEDICOS</c:v>
                </c:pt>
                <c:pt idx="1">
                  <c:v>LICENCIADA DE ENFERMERIA</c:v>
                </c:pt>
                <c:pt idx="2">
                  <c:v>AUXILIAR DE ENFERMERIA</c:v>
                </c:pt>
                <c:pt idx="3">
                  <c:v>TRAUMATOLGO </c:v>
                </c:pt>
                <c:pt idx="4">
                  <c:v>INTERNISTA</c:v>
                </c:pt>
                <c:pt idx="5">
                  <c:v>UROLOGO</c:v>
                </c:pt>
                <c:pt idx="6">
                  <c:v>OFTALMOLGO</c:v>
                </c:pt>
                <c:pt idx="7">
                  <c:v>PEDIATRA</c:v>
                </c:pt>
                <c:pt idx="8">
                  <c:v>CIRUJANO</c:v>
                </c:pt>
                <c:pt idx="9">
                  <c:v>NEFOLOGO</c:v>
                </c:pt>
                <c:pt idx="10">
                  <c:v>GINECOLOGO</c:v>
                </c:pt>
                <c:pt idx="11">
                  <c:v>ECOGRAFISTA</c:v>
                </c:pt>
                <c:pt idx="12">
                  <c:v>FISIOTERAPEUTA</c:v>
                </c:pt>
                <c:pt idx="13">
                  <c:v>ODONTOLOGO</c:v>
                </c:pt>
                <c:pt idx="14">
                  <c:v>TRABAJADORES MANUALES</c:v>
                </c:pt>
                <c:pt idx="15">
                  <c:v>CHOFERES DE AMBULANCIA</c:v>
                </c:pt>
                <c:pt idx="16">
                  <c:v>ADMINISTRATIVOS</c:v>
                </c:pt>
              </c:strCache>
            </c:strRef>
          </c:cat>
          <c:val>
            <c:numRef>
              <c:f>Hoja1!$F$4:$F$20</c:f>
              <c:numCache>
                <c:formatCode>0%</c:formatCode>
                <c:ptCount val="17"/>
                <c:pt idx="0">
                  <c:v>0.14893617021276595</c:v>
                </c:pt>
                <c:pt idx="1">
                  <c:v>0.1702127659574468</c:v>
                </c:pt>
                <c:pt idx="2">
                  <c:v>4.2553191489361701E-2</c:v>
                </c:pt>
                <c:pt idx="3">
                  <c:v>2.1276595744680851E-2</c:v>
                </c:pt>
                <c:pt idx="4">
                  <c:v>2.1276595744680851E-2</c:v>
                </c:pt>
                <c:pt idx="5">
                  <c:v>2.1276595744680851E-2</c:v>
                </c:pt>
                <c:pt idx="6">
                  <c:v>2.1276595744680851E-2</c:v>
                </c:pt>
                <c:pt idx="7">
                  <c:v>2.1276595744680851E-2</c:v>
                </c:pt>
                <c:pt idx="8">
                  <c:v>2.1276595744680851E-2</c:v>
                </c:pt>
                <c:pt idx="9">
                  <c:v>4.2553191489361701E-2</c:v>
                </c:pt>
                <c:pt idx="10">
                  <c:v>2.1276595744680851E-2</c:v>
                </c:pt>
                <c:pt idx="11">
                  <c:v>2.1276595744680851E-2</c:v>
                </c:pt>
                <c:pt idx="12">
                  <c:v>2.1276595744680851E-2</c:v>
                </c:pt>
                <c:pt idx="13">
                  <c:v>2.1276595744680851E-2</c:v>
                </c:pt>
                <c:pt idx="14">
                  <c:v>6.3829787234042548E-2</c:v>
                </c:pt>
                <c:pt idx="15">
                  <c:v>6.3829787234042548E-2</c:v>
                </c:pt>
                <c:pt idx="16">
                  <c:v>0.25531914893617019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E5-4EA4-9DB6-B5220BA3661F}"/>
            </c:ext>
          </c:extLst>
        </c:ser>
        <c:ser>
          <c:idx val="1"/>
          <c:order val="1"/>
          <c:explosion val="25"/>
          <c:cat>
            <c:strRef>
              <c:f>Hoja1!$C$4:$C$20</c:f>
              <c:strCache>
                <c:ptCount val="17"/>
                <c:pt idx="0">
                  <c:v>MEDICOS</c:v>
                </c:pt>
                <c:pt idx="1">
                  <c:v>LICENCIADA DE ENFERMERIA</c:v>
                </c:pt>
                <c:pt idx="2">
                  <c:v>AUXILIAR DE ENFERMERIA</c:v>
                </c:pt>
                <c:pt idx="3">
                  <c:v>TRAUMATOLGO </c:v>
                </c:pt>
                <c:pt idx="4">
                  <c:v>INTERNISTA</c:v>
                </c:pt>
                <c:pt idx="5">
                  <c:v>UROLOGO</c:v>
                </c:pt>
                <c:pt idx="6">
                  <c:v>OFTALMOLGO</c:v>
                </c:pt>
                <c:pt idx="7">
                  <c:v>PEDIATRA</c:v>
                </c:pt>
                <c:pt idx="8">
                  <c:v>CIRUJANO</c:v>
                </c:pt>
                <c:pt idx="9">
                  <c:v>NEFOLOGO</c:v>
                </c:pt>
                <c:pt idx="10">
                  <c:v>GINECOLOGO</c:v>
                </c:pt>
                <c:pt idx="11">
                  <c:v>ECOGRAFISTA</c:v>
                </c:pt>
                <c:pt idx="12">
                  <c:v>FISIOTERAPEUTA</c:v>
                </c:pt>
                <c:pt idx="13">
                  <c:v>ODONTOLOGO</c:v>
                </c:pt>
                <c:pt idx="14">
                  <c:v>TRABAJADORES MANUALES</c:v>
                </c:pt>
                <c:pt idx="15">
                  <c:v>CHOFERES DE AMBULANCIA</c:v>
                </c:pt>
                <c:pt idx="16">
                  <c:v>ADMINISTRATIVOS</c:v>
                </c:pt>
              </c:strCache>
            </c:strRef>
          </c:cat>
          <c:val>
            <c:numRef>
              <c:f>Hoja1!$E$4:$E$20</c:f>
              <c:numCache>
                <c:formatCode>General</c:formatCode>
                <c:ptCount val="17"/>
              </c:numCache>
            </c:numRef>
          </c:val>
          <c:extLst>
            <c:ext xmlns:c16="http://schemas.microsoft.com/office/drawing/2014/chart" uri="{C3380CC4-5D6E-409C-BE32-E72D297353CC}">
              <c16:uniqueId val="{00000001-D3E5-4EA4-9DB6-B5220BA3661F}"/>
            </c:ext>
          </c:extLst>
        </c:ser>
        <c:ser>
          <c:idx val="2"/>
          <c:order val="2"/>
          <c:explosion val="25"/>
          <c:cat>
            <c:strRef>
              <c:f>Hoja1!$C$4:$C$20</c:f>
              <c:strCache>
                <c:ptCount val="17"/>
                <c:pt idx="0">
                  <c:v>MEDICOS</c:v>
                </c:pt>
                <c:pt idx="1">
                  <c:v>LICENCIADA DE ENFERMERIA</c:v>
                </c:pt>
                <c:pt idx="2">
                  <c:v>AUXILIAR DE ENFERMERIA</c:v>
                </c:pt>
                <c:pt idx="3">
                  <c:v>TRAUMATOLGO </c:v>
                </c:pt>
                <c:pt idx="4">
                  <c:v>INTERNISTA</c:v>
                </c:pt>
                <c:pt idx="5">
                  <c:v>UROLOGO</c:v>
                </c:pt>
                <c:pt idx="6">
                  <c:v>OFTALMOLGO</c:v>
                </c:pt>
                <c:pt idx="7">
                  <c:v>PEDIATRA</c:v>
                </c:pt>
                <c:pt idx="8">
                  <c:v>CIRUJANO</c:v>
                </c:pt>
                <c:pt idx="9">
                  <c:v>NEFOLOGO</c:v>
                </c:pt>
                <c:pt idx="10">
                  <c:v>GINECOLOGO</c:v>
                </c:pt>
                <c:pt idx="11">
                  <c:v>ECOGRAFISTA</c:v>
                </c:pt>
                <c:pt idx="12">
                  <c:v>FISIOTERAPEUTA</c:v>
                </c:pt>
                <c:pt idx="13">
                  <c:v>ODONTOLOGO</c:v>
                </c:pt>
                <c:pt idx="14">
                  <c:v>TRABAJADORES MANUALES</c:v>
                </c:pt>
                <c:pt idx="15">
                  <c:v>CHOFERES DE AMBULANCIA</c:v>
                </c:pt>
                <c:pt idx="16">
                  <c:v>ADMINISTRATIVOS</c:v>
                </c:pt>
              </c:strCache>
            </c:strRef>
          </c:cat>
          <c:val>
            <c:numRef>
              <c:f>Hoja1!$F$4:$F$20</c:f>
              <c:numCache>
                <c:formatCode>0%</c:formatCode>
                <c:ptCount val="17"/>
                <c:pt idx="0">
                  <c:v>0.14893617021276595</c:v>
                </c:pt>
                <c:pt idx="1">
                  <c:v>0.1702127659574468</c:v>
                </c:pt>
                <c:pt idx="2">
                  <c:v>4.2553191489361701E-2</c:v>
                </c:pt>
                <c:pt idx="3">
                  <c:v>2.1276595744680851E-2</c:v>
                </c:pt>
                <c:pt idx="4">
                  <c:v>2.1276595744680851E-2</c:v>
                </c:pt>
                <c:pt idx="5">
                  <c:v>2.1276595744680851E-2</c:v>
                </c:pt>
                <c:pt idx="6">
                  <c:v>2.1276595744680851E-2</c:v>
                </c:pt>
                <c:pt idx="7">
                  <c:v>2.1276595744680851E-2</c:v>
                </c:pt>
                <c:pt idx="8">
                  <c:v>2.1276595744680851E-2</c:v>
                </c:pt>
                <c:pt idx="9">
                  <c:v>4.2553191489361701E-2</c:v>
                </c:pt>
                <c:pt idx="10">
                  <c:v>2.1276595744680851E-2</c:v>
                </c:pt>
                <c:pt idx="11">
                  <c:v>2.1276595744680851E-2</c:v>
                </c:pt>
                <c:pt idx="12">
                  <c:v>2.1276595744680851E-2</c:v>
                </c:pt>
                <c:pt idx="13">
                  <c:v>2.1276595744680851E-2</c:v>
                </c:pt>
                <c:pt idx="14">
                  <c:v>6.3829787234042548E-2</c:v>
                </c:pt>
                <c:pt idx="15">
                  <c:v>6.3829787234042548E-2</c:v>
                </c:pt>
                <c:pt idx="16">
                  <c:v>0.25531914893617019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3E5-4EA4-9DB6-B5220BA366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 rtl="0">
            <a:defRPr/>
          </a:pPr>
          <a:endParaRPr lang="es-ES"/>
        </a:p>
      </c:txPr>
    </c:legend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3A0678-CF38-4E48-9564-2E2E708A4BA0}" type="datetimeFigureOut">
              <a:rPr lang="es-BO" smtClean="0"/>
              <a:t>22/03/2021</a:t>
            </a:fld>
            <a:endParaRPr lang="es-B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B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010613-03C8-463C-BD4B-9CC2C1D28DD4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956642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A22548-BEEE-DA4E-BE41-2D42E0D772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9D8CEFE-4B5A-D24D-8E1F-0439924394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12A834-C62D-FB47-B9E8-232635558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5B96-8F94-A34B-89D6-9139249B1ED7}" type="datetimeFigureOut">
              <a:rPr lang="es-BO" smtClean="0"/>
              <a:t>22/03/2021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4183B6-9746-8345-8C41-9B649F189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2777B42-71F7-A44A-962D-37B1F000D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1C75-2055-CA44-9FA0-5B8F5DAB988A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067996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8385C1-7B5A-224B-A1DA-56B6E77CF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7DEBE0-477D-684F-B5D5-78CCB06F36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5430DF-6C26-E74C-940A-A6949A448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5B96-8F94-A34B-89D6-9139249B1ED7}" type="datetimeFigureOut">
              <a:rPr lang="es-BO" smtClean="0"/>
              <a:t>22/03/2021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8DC32A-95CE-6E4F-8E30-F79360E3A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0D8EFB-BB7B-6649-8B70-3DE720ACF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1C75-2055-CA44-9FA0-5B8F5DAB988A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967417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C17B53-EECC-B04B-96AB-3DC756F09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760BF94-4C92-AD4E-84C7-DFB000C9AE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50F563-1EBF-3641-9086-45A5C6F5D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5B96-8F94-A34B-89D6-9139249B1ED7}" type="datetimeFigureOut">
              <a:rPr lang="es-BO" smtClean="0"/>
              <a:t>22/03/2021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753D8E-9339-C84F-BDC0-C6D436F99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28F53-DA92-7944-A041-73FEED021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1C75-2055-CA44-9FA0-5B8F5DAB988A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192912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913FEE-AA01-A74C-8238-9F8DB80E0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439F4A-1AF9-D846-9C1B-CCE4F7C4F2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1CCA99A-6670-E744-8A63-1E9824F7A3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C29A34-3459-A248-83ED-17C5A5A65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5B96-8F94-A34B-89D6-9139249B1ED7}" type="datetimeFigureOut">
              <a:rPr lang="es-BO" smtClean="0"/>
              <a:t>22/03/2021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1957A35-E90B-394F-A28B-CC6FDC20E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96D1314-F5D3-0A41-BA22-498F467F4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1C75-2055-CA44-9FA0-5B8F5DAB988A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805856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5A6DDB-761B-D74E-9D0B-3CAE2740B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4B44377-9587-AF4D-8442-6598B5CF23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827E691-44FE-714C-BEDC-3A19FC7AD9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28F283B-FEE7-2E45-BDDF-E2FA9210F7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ADAC790-33D9-4B4C-97BC-7670734D80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EE555AE-4962-4C48-BC07-807E875B5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5B96-8F94-A34B-89D6-9139249B1ED7}" type="datetimeFigureOut">
              <a:rPr lang="es-BO" smtClean="0"/>
              <a:t>22/03/2021</a:t>
            </a:fld>
            <a:endParaRPr lang="es-B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EB1793F-E56F-9947-B28E-CE5669453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567A2B4-C09B-1640-82E1-7FDB467A6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1C75-2055-CA44-9FA0-5B8F5DAB988A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669259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6C605F-2991-564A-AD77-2AC843EC2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B3344C2-3F46-1D4E-AF72-09FD3896F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5B96-8F94-A34B-89D6-9139249B1ED7}" type="datetimeFigureOut">
              <a:rPr lang="es-BO" smtClean="0"/>
              <a:t>22/03/2021</a:t>
            </a:fld>
            <a:endParaRPr lang="es-B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D5B0E4F-3E82-2246-A82C-10D46C6B2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BF083C5-6F38-FA48-AD33-5FE657787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1C75-2055-CA44-9FA0-5B8F5DAB988A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330621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1249DC0-0034-9A49-ABD5-415EC69C9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5B96-8F94-A34B-89D6-9139249B1ED7}" type="datetimeFigureOut">
              <a:rPr lang="es-BO" smtClean="0"/>
              <a:t>22/03/2021</a:t>
            </a:fld>
            <a:endParaRPr lang="es-B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27252E8-2D9D-A54C-8294-EA7071E62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3922466-E896-7745-82AF-96EF308D1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1C75-2055-CA44-9FA0-5B8F5DAB988A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222421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3D2362-5AAB-1342-90F5-2A386B1B5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6B2E81-2FF8-9148-940F-8F272DC28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72E9524-0419-3343-B9C3-113BC6A618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DF017A1-5875-5144-8B9C-ED3C8C9B6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5B96-8F94-A34B-89D6-9139249B1ED7}" type="datetimeFigureOut">
              <a:rPr lang="es-BO" smtClean="0"/>
              <a:t>22/03/2021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52BA462-7ACC-0542-BFCC-46406C296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0FD845D-22B3-4E45-B90C-86AE116A1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1C75-2055-CA44-9FA0-5B8F5DAB988A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052119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C1FC09-34DC-ED4E-950E-09C644D49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9165E13-E3F8-D848-94EB-FA7025D4C1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B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82EF483-E574-AC43-B1E0-699CE80B9E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0582431-C3EB-A744-BAEE-94A47672E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5B96-8F94-A34B-89D6-9139249B1ED7}" type="datetimeFigureOut">
              <a:rPr lang="es-BO" smtClean="0"/>
              <a:t>22/03/2021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927F387-A0B6-8443-A044-C8446E2B8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E3AA653-789E-7147-BCFF-4346AAFC7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1C75-2055-CA44-9FA0-5B8F5DAB988A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25975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7F56E3-9A0F-224E-A013-2A638F7C0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92CCEEC-FAED-DA4E-AAA3-9C4AE49FBE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38BECE-4FB0-AC41-A163-6A3D30157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5B96-8F94-A34B-89D6-9139249B1ED7}" type="datetimeFigureOut">
              <a:rPr lang="es-BO" smtClean="0"/>
              <a:t>22/03/2021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00B57B9-91F3-C74C-8672-78AA69B9B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A618F4-1747-0B47-9A94-079EE99A9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1C75-2055-CA44-9FA0-5B8F5DAB988A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472194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371D556-563F-3A49-AC68-D7AC050DA9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ADC4CFD-B662-A947-ACA6-75BF9DCB22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ACC45BC-8EF4-9B4C-8E02-F63F46E2B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5B96-8F94-A34B-89D6-9139249B1ED7}" type="datetimeFigureOut">
              <a:rPr lang="es-BO" smtClean="0"/>
              <a:t>22/03/2021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D2B96A-115C-E845-869A-662858D34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CB6409-0C93-6249-AFD2-CCA57919D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1C75-2055-CA44-9FA0-5B8F5DAB988A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243323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017029C-701D-B24F-80C7-2A838A2BE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5C82E67-FD28-D545-84C5-227B8FBFD5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F5E660-FA2B-A44B-8775-AB02DD3262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E45B96-8F94-A34B-89D6-9139249B1ED7}" type="datetimeFigureOut">
              <a:rPr lang="es-BO" smtClean="0"/>
              <a:t>22/03/2021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6C45B6-76E3-DC4C-820F-01FAE8F530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1C4505-008E-A54D-B029-3C81A06601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AD1C75-2055-CA44-9FA0-5B8F5DAB988A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531508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B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276425-EA8C-DB41-86C8-930B09132A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56509" y="1982385"/>
            <a:ext cx="9144000" cy="2387600"/>
          </a:xfrm>
        </p:spPr>
        <p:txBody>
          <a:bodyPr>
            <a:noAutofit/>
          </a:bodyPr>
          <a:lstStyle/>
          <a:p>
            <a:r>
              <a:rPr lang="es-ES" sz="4800" b="1" cap="small" dirty="0">
                <a:latin typeface="Arial" pitchFamily="34" charset="0"/>
                <a:cs typeface="Arial" pitchFamily="34" charset="0"/>
              </a:rPr>
              <a:t>AUDIENCIA PÚBLICA DE RENDICIÓN DE CUENTAS INICIAL 2021</a:t>
            </a:r>
            <a:br>
              <a:rPr lang="es-ES" sz="4800" b="1" cap="small" dirty="0">
                <a:latin typeface="Arial" pitchFamily="34" charset="0"/>
                <a:cs typeface="Arial" pitchFamily="34" charset="0"/>
              </a:rPr>
            </a:br>
            <a:endParaRPr lang="es-BO" sz="4800" b="1" dirty="0">
              <a:latin typeface="Helvetica" pitchFamily="2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D12F5B7-7BE2-344F-AF29-13CC8D974E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81200" y="3819673"/>
            <a:ext cx="8894618" cy="717650"/>
          </a:xfrm>
        </p:spPr>
        <p:txBody>
          <a:bodyPr>
            <a:normAutofit/>
          </a:bodyPr>
          <a:lstStyle/>
          <a:p>
            <a:r>
              <a:rPr lang="es-BO" sz="3600" b="1" dirty="0" smtClean="0">
                <a:latin typeface="Helvetica" pitchFamily="2" charset="0"/>
              </a:rPr>
              <a:t>REGIONAL TARIJA </a:t>
            </a:r>
            <a:endParaRPr lang="es-BO" sz="3600" b="1" dirty="0">
              <a:latin typeface="Helvetica" pitchFamily="2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883662" y="5694218"/>
            <a:ext cx="1424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JEFE MÉDICO</a:t>
            </a:r>
            <a:endParaRPr lang="es-BO" dirty="0"/>
          </a:p>
        </p:txBody>
      </p:sp>
      <p:sp>
        <p:nvSpPr>
          <p:cNvPr id="5" name="CuadroTexto 4"/>
          <p:cNvSpPr txBox="1"/>
          <p:nvPr/>
        </p:nvSpPr>
        <p:spPr>
          <a:xfrm>
            <a:off x="1112498" y="5347975"/>
            <a:ext cx="3389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DR. JUAN JOSE HINOJOSA VARGAS</a:t>
            </a:r>
            <a:endParaRPr lang="es-BO" dirty="0"/>
          </a:p>
        </p:txBody>
      </p:sp>
      <p:sp>
        <p:nvSpPr>
          <p:cNvPr id="6" name="CuadroTexto 5"/>
          <p:cNvSpPr txBox="1"/>
          <p:nvPr/>
        </p:nvSpPr>
        <p:spPr>
          <a:xfrm>
            <a:off x="6579491" y="5324632"/>
            <a:ext cx="4421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LIC. RAMON PASTOR BAUTISTA MONTESINOS</a:t>
            </a:r>
            <a:endParaRPr lang="es-BO" dirty="0"/>
          </a:p>
        </p:txBody>
      </p:sp>
      <p:sp>
        <p:nvSpPr>
          <p:cNvPr id="7" name="CuadroTexto 6"/>
          <p:cNvSpPr txBox="1"/>
          <p:nvPr/>
        </p:nvSpPr>
        <p:spPr>
          <a:xfrm>
            <a:off x="7158181" y="5694218"/>
            <a:ext cx="1816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ADMINISTRADOR</a:t>
            </a:r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4249317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redondeado 6"/>
          <p:cNvSpPr/>
          <p:nvPr/>
        </p:nvSpPr>
        <p:spPr>
          <a:xfrm>
            <a:off x="3847540" y="863123"/>
            <a:ext cx="5694658" cy="58956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CONTENIDO</a:t>
            </a:r>
          </a:p>
        </p:txBody>
      </p:sp>
      <p:pic>
        <p:nvPicPr>
          <p:cNvPr id="9" name="Picture 10" descr="Ball-05.gif (25423 bytes)">
            <a:extLst>
              <a:ext uri="{FF2B5EF4-FFF2-40B4-BE49-F238E27FC236}">
                <a16:creationId xmlns:a16="http://schemas.microsoft.com/office/drawing/2014/main" id="{910E94E6-4073-48AB-A75D-CC154A5FC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809" y="1699158"/>
            <a:ext cx="4286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0" descr="Ball-05.gif (25423 bytes)">
            <a:extLst>
              <a:ext uri="{FF2B5EF4-FFF2-40B4-BE49-F238E27FC236}">
                <a16:creationId xmlns:a16="http://schemas.microsoft.com/office/drawing/2014/main" id="{910E94E6-4073-48AB-A75D-CC154A5FC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809" y="2332156"/>
            <a:ext cx="4286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Ball-05.gif (25423 bytes)">
            <a:extLst>
              <a:ext uri="{FF2B5EF4-FFF2-40B4-BE49-F238E27FC236}">
                <a16:creationId xmlns:a16="http://schemas.microsoft.com/office/drawing/2014/main" id="{910E94E6-4073-48AB-A75D-CC154A5FC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809" y="4038111"/>
            <a:ext cx="4286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0" descr="Ball-05.gif (25423 bytes)">
            <a:extLst>
              <a:ext uri="{FF2B5EF4-FFF2-40B4-BE49-F238E27FC236}">
                <a16:creationId xmlns:a16="http://schemas.microsoft.com/office/drawing/2014/main" id="{910E94E6-4073-48AB-A75D-CC154A5FC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808" y="3315898"/>
            <a:ext cx="4286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D5ADFD1B-8808-4F2F-A553-1253196399B5}"/>
              </a:ext>
            </a:extLst>
          </p:cNvPr>
          <p:cNvSpPr/>
          <p:nvPr/>
        </p:nvSpPr>
        <p:spPr>
          <a:xfrm>
            <a:off x="3686710" y="1525720"/>
            <a:ext cx="3290901" cy="5778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MARCO NORMATIVO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67C65515-EFF1-42C1-9F76-9A9DFC1E99BB}"/>
              </a:ext>
            </a:extLst>
          </p:cNvPr>
          <p:cNvSpPr/>
          <p:nvPr/>
        </p:nvSpPr>
        <p:spPr>
          <a:xfrm>
            <a:off x="3686710" y="2125316"/>
            <a:ext cx="6970626" cy="11318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RENOVACION DE LA GESTION EN ATENCION </a:t>
            </a:r>
          </a:p>
          <a:p>
            <a:pPr>
              <a:lnSpc>
                <a:spcPct val="150000"/>
              </a:lnSpc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INTEGRAL EN SALUD</a:t>
            </a: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12B4DC8-D597-4290-B97D-AADA1AA505A5}"/>
              </a:ext>
            </a:extLst>
          </p:cNvPr>
          <p:cNvSpPr/>
          <p:nvPr/>
        </p:nvSpPr>
        <p:spPr>
          <a:xfrm>
            <a:off x="3673039" y="3207044"/>
            <a:ext cx="81081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FORTALECIMIENTO ADMINISTRATIVO - FINANICERO</a:t>
            </a: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D1467EA8-0137-4AB6-A6E0-912055F339E4}"/>
              </a:ext>
            </a:extLst>
          </p:cNvPr>
          <p:cNvSpPr/>
          <p:nvPr/>
        </p:nvSpPr>
        <p:spPr>
          <a:xfrm>
            <a:off x="3673040" y="3855487"/>
            <a:ext cx="81081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FORTALECIMENTO EN AFILIACIONES, COTIZACIONES Y CONTROL DE EMPRESAS</a:t>
            </a: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0" descr="Ball-05.gif (25423 bytes)">
            <a:extLst>
              <a:ext uri="{FF2B5EF4-FFF2-40B4-BE49-F238E27FC236}">
                <a16:creationId xmlns:a16="http://schemas.microsoft.com/office/drawing/2014/main" id="{910E94E6-4073-48AB-A75D-CC154A5FC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212" y="5140069"/>
            <a:ext cx="4286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67C65515-EFF1-42C1-9F76-9A9DFC1E99BB}"/>
              </a:ext>
            </a:extLst>
          </p:cNvPr>
          <p:cNvSpPr/>
          <p:nvPr/>
        </p:nvSpPr>
        <p:spPr>
          <a:xfrm>
            <a:off x="3673040" y="5065456"/>
            <a:ext cx="50614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GESTION DE TALENTO HUMANO</a:t>
            </a: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353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1536" y="449125"/>
            <a:ext cx="6883400" cy="854075"/>
          </a:xfrm>
        </p:spPr>
        <p:txBody>
          <a:bodyPr>
            <a:normAutofit/>
          </a:bodyPr>
          <a:lstStyle/>
          <a:p>
            <a:pPr algn="ctr"/>
            <a:r>
              <a:rPr lang="es-BO" sz="2400" b="1" dirty="0">
                <a:latin typeface="Arial" panose="020B0604020202020204" pitchFamily="34" charset="0"/>
                <a:cs typeface="Arial" panose="020B0604020202020204" pitchFamily="34" charset="0"/>
              </a:rPr>
              <a:t>MARCO NORMATIVO </a:t>
            </a:r>
          </a:p>
        </p:txBody>
      </p:sp>
      <p:sp>
        <p:nvSpPr>
          <p:cNvPr id="18" name="1 Rectángulo redondeado"/>
          <p:cNvSpPr/>
          <p:nvPr/>
        </p:nvSpPr>
        <p:spPr>
          <a:xfrm>
            <a:off x="858982" y="1395563"/>
            <a:ext cx="10732655" cy="4875927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es-MX" altLang="es-VE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LEY Nº 974  - LEY DE UNIDADES DE TRANSPARENCIA Y LUCHA CONTRA LA CORRUPCIÓN</a:t>
            </a:r>
          </a:p>
          <a:p>
            <a:pPr algn="ctr"/>
            <a:endParaRPr kumimoji="1" lang="es-MX" altLang="es-VE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kumimoji="1" lang="es-MX" altLang="es-VE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Art. 6, indica </a:t>
            </a:r>
            <a:r>
              <a:rPr lang="es-ES" altLang="es-VE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l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entidades públicas del nivel central del Estado, tienen la responsabilidad de contar con Unidades de Transparencia y Lucha Contra la Corrupción.</a:t>
            </a:r>
          </a:p>
          <a:p>
            <a:pPr algn="just"/>
            <a:endParaRPr lang="es-E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kumimoji="1" lang="es-MX" altLang="es-VE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Art. 10, menciona que son funciones de la Unidad de Transparencia: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Desarrollar mecanismos para la participación ciudadana y el control social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Planificar, coordinar, organizar y apoyar a la Máxima Autoridad en el proceso de rendición pública de cuentas y velar por la emisión de estados financieros, informes de gestión, memoria anual y otros.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Asegurar el acceso a la información pública, exigiendo a las instancias correspondientes en la entidad o institución, la otorgación de información de carácter público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kumimoji="1" lang="es-MX" altLang="es-VE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B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725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1536" y="449125"/>
            <a:ext cx="6883400" cy="854075"/>
          </a:xfrm>
        </p:spPr>
        <p:txBody>
          <a:bodyPr>
            <a:normAutofit/>
          </a:bodyPr>
          <a:lstStyle/>
          <a:p>
            <a:pPr algn="ctr"/>
            <a:r>
              <a:rPr lang="es-BO" sz="2400" b="1" dirty="0">
                <a:latin typeface="Arial" panose="020B0604020202020204" pitchFamily="34" charset="0"/>
                <a:cs typeface="Arial" panose="020B0604020202020204" pitchFamily="34" charset="0"/>
              </a:rPr>
              <a:t>MARCO NORMATIVO 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t="27712" r="33956" b="18031"/>
          <a:stretch/>
        </p:blipFill>
        <p:spPr>
          <a:xfrm>
            <a:off x="1865585" y="1630885"/>
            <a:ext cx="8460827" cy="390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870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0023" y="506028"/>
            <a:ext cx="9238673" cy="105337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RENOVACION DE LA GESTION EN ATENCION </a:t>
            </a:r>
            <a:b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INTEGRAL EN SALUD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4099457"/>
              </p:ext>
            </p:extLst>
          </p:nvPr>
        </p:nvGraphicFramePr>
        <p:xfrm>
          <a:off x="1080655" y="1552719"/>
          <a:ext cx="10723416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0854">
                  <a:extLst>
                    <a:ext uri="{9D8B030D-6E8A-4147-A177-3AD203B41FA5}">
                      <a16:colId xmlns:a16="http://schemas.microsoft.com/office/drawing/2014/main" val="3101273439"/>
                    </a:ext>
                  </a:extLst>
                </a:gridCol>
                <a:gridCol w="2680854">
                  <a:extLst>
                    <a:ext uri="{9D8B030D-6E8A-4147-A177-3AD203B41FA5}">
                      <a16:colId xmlns:a16="http://schemas.microsoft.com/office/drawing/2014/main" val="1507570308"/>
                    </a:ext>
                  </a:extLst>
                </a:gridCol>
                <a:gridCol w="2554153">
                  <a:extLst>
                    <a:ext uri="{9D8B030D-6E8A-4147-A177-3AD203B41FA5}">
                      <a16:colId xmlns:a16="http://schemas.microsoft.com/office/drawing/2014/main" val="3466251283"/>
                    </a:ext>
                  </a:extLst>
                </a:gridCol>
                <a:gridCol w="1467128">
                  <a:extLst>
                    <a:ext uri="{9D8B030D-6E8A-4147-A177-3AD203B41FA5}">
                      <a16:colId xmlns:a16="http://schemas.microsoft.com/office/drawing/2014/main" val="2332436276"/>
                    </a:ext>
                  </a:extLst>
                </a:gridCol>
                <a:gridCol w="1340427">
                  <a:extLst>
                    <a:ext uri="{9D8B030D-6E8A-4147-A177-3AD203B41FA5}">
                      <a16:colId xmlns:a16="http://schemas.microsoft.com/office/drawing/2014/main" val="3601007224"/>
                    </a:ext>
                  </a:extLst>
                </a:gridCol>
              </a:tblGrid>
              <a:tr h="7963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ACCIÓN DE CORTO PLAZO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GESTIÓN 2021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  <a:p>
                      <a:endParaRPr lang="es-BO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RESULTADO ESPERADO Y/O PRODUCTO</a:t>
                      </a:r>
                      <a:endParaRPr lang="es-BO" dirty="0"/>
                    </a:p>
                    <a:p>
                      <a:pPr algn="ctr"/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PRESUPUESTO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PROGRAMADO (EN bs)</a:t>
                      </a:r>
                    </a:p>
                    <a:p>
                      <a:pPr algn="ctr"/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>
                          <a:solidFill>
                            <a:schemeClr val="tx1"/>
                          </a:solidFill>
                        </a:rPr>
                        <a:t>FECHA DE INICIO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>
                          <a:solidFill>
                            <a:schemeClr val="tx1"/>
                          </a:solidFill>
                        </a:rPr>
                        <a:t>FECHA FINAL 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056915"/>
                  </a:ext>
                </a:extLst>
              </a:tr>
              <a:tr h="2674886">
                <a:tc>
                  <a:txBody>
                    <a:bodyPr/>
                    <a:lstStyle/>
                    <a:p>
                      <a:endParaRPr lang="es-ES" sz="1600" dirty="0" smtClean="0"/>
                    </a:p>
                    <a:p>
                      <a:endParaRPr lang="es-ES" sz="1600" dirty="0" smtClean="0"/>
                    </a:p>
                    <a:p>
                      <a:endParaRPr lang="es-ES" sz="1600" dirty="0" smtClean="0"/>
                    </a:p>
                    <a:p>
                      <a:endParaRPr lang="es-ES" sz="1600" dirty="0" smtClean="0"/>
                    </a:p>
                    <a:p>
                      <a:endParaRPr lang="es-ES" sz="1600" dirty="0" smtClean="0"/>
                    </a:p>
                    <a:p>
                      <a:endParaRPr lang="es-ES" sz="1600" dirty="0" smtClean="0"/>
                    </a:p>
                    <a:p>
                      <a:r>
                        <a:rPr lang="es-ES" sz="1600" dirty="0" smtClean="0"/>
                        <a:t>ESTABLECER </a:t>
                      </a:r>
                      <a:r>
                        <a:rPr lang="es-ES" sz="1600" dirty="0"/>
                        <a:t>EL SISTEMA DE ALERTA EPIDEMIOLOGICA Y DE EVENTOS ADVERSOS </a:t>
                      </a:r>
                    </a:p>
                    <a:p>
                      <a:endParaRPr lang="es-ES" sz="1600" dirty="0"/>
                    </a:p>
                    <a:p>
                      <a:endParaRPr lang="es-ES" sz="1600" dirty="0"/>
                    </a:p>
                    <a:p>
                      <a:endParaRPr lang="es-ES" sz="1600" dirty="0"/>
                    </a:p>
                    <a:p>
                      <a:endParaRPr lang="es-ES" sz="1600" dirty="0"/>
                    </a:p>
                    <a:p>
                      <a:endParaRPr lang="es-ES" sz="1600" dirty="0"/>
                    </a:p>
                    <a:p>
                      <a:endParaRPr lang="es-ES" sz="1600" dirty="0"/>
                    </a:p>
                    <a:p>
                      <a:endParaRPr lang="es-ES" sz="16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BO" sz="1600" dirty="0"/>
                        <a:t>COMITÉ DE VIGILANCIA EPIDEMIOLOGICA Y SUBCOMITES OPERATIVOS IMPLEMENTADOS Y FUNCIONANDO  EN LOS SERVICIOS DE SALUD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BO" sz="1600" dirty="0"/>
                        <a:t>SALA SITUACIONAL DE IDENTIFICACION DE EVENTOS EPIDEMIOLOGICOS REGULARES, INUSITADOS Y ADVERSOS IMPLEMENTADOS EN LA DIRECCION NACIONAL DE  SALUD Y EN  LOS SERVICIOS DE SALUD 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BO" dirty="0"/>
                        <a:t>PARTIDA PROGRAMATICA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BO" dirty="0"/>
                        <a:t> MARZO 2021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BO" dirty="0"/>
                        <a:t>MAYO 2021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712652"/>
                  </a:ext>
                </a:extLst>
              </a:tr>
            </a:tbl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1946" y="3429000"/>
            <a:ext cx="4592858" cy="305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542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0023" y="506028"/>
            <a:ext cx="9238673" cy="105337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RENOVACION DE LA GESTION EN ATENCION </a:t>
            </a:r>
            <a:b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INTEGRAL EN SALUD</a:t>
            </a: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9181704"/>
              </p:ext>
            </p:extLst>
          </p:nvPr>
        </p:nvGraphicFramePr>
        <p:xfrm>
          <a:off x="788278" y="1689838"/>
          <a:ext cx="11204025" cy="51381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2984">
                  <a:extLst>
                    <a:ext uri="{9D8B030D-6E8A-4147-A177-3AD203B41FA5}">
                      <a16:colId xmlns:a16="http://schemas.microsoft.com/office/drawing/2014/main" val="3101273439"/>
                    </a:ext>
                  </a:extLst>
                </a:gridCol>
                <a:gridCol w="2898678">
                  <a:extLst>
                    <a:ext uri="{9D8B030D-6E8A-4147-A177-3AD203B41FA5}">
                      <a16:colId xmlns:a16="http://schemas.microsoft.com/office/drawing/2014/main" val="3871899186"/>
                    </a:ext>
                  </a:extLst>
                </a:gridCol>
                <a:gridCol w="2308945">
                  <a:extLst>
                    <a:ext uri="{9D8B030D-6E8A-4147-A177-3AD203B41FA5}">
                      <a16:colId xmlns:a16="http://schemas.microsoft.com/office/drawing/2014/main" val="1507570308"/>
                    </a:ext>
                  </a:extLst>
                </a:gridCol>
                <a:gridCol w="1602617">
                  <a:extLst>
                    <a:ext uri="{9D8B030D-6E8A-4147-A177-3AD203B41FA5}">
                      <a16:colId xmlns:a16="http://schemas.microsoft.com/office/drawing/2014/main" val="2639338731"/>
                    </a:ext>
                  </a:extLst>
                </a:gridCol>
                <a:gridCol w="1550801">
                  <a:extLst>
                    <a:ext uri="{9D8B030D-6E8A-4147-A177-3AD203B41FA5}">
                      <a16:colId xmlns:a16="http://schemas.microsoft.com/office/drawing/2014/main" val="2745865506"/>
                    </a:ext>
                  </a:extLst>
                </a:gridCol>
              </a:tblGrid>
              <a:tr h="8759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ACCIÓN DE CORTO PLAZO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GESTIÓN 2021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RESULTADO ESPERADO Y/O PRODUCTO</a:t>
                      </a:r>
                      <a:endParaRPr lang="es-BO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PRESUPUESTO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PROGRAMADO 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>
                          <a:solidFill>
                            <a:schemeClr val="tx1"/>
                          </a:solidFill>
                        </a:rPr>
                        <a:t>FECHA DE INICIO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>
                          <a:solidFill>
                            <a:schemeClr val="tx1"/>
                          </a:solidFill>
                        </a:rPr>
                        <a:t>FECHA FINAL 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056915"/>
                  </a:ext>
                </a:extLst>
              </a:tr>
              <a:tr h="1610410">
                <a:tc>
                  <a:txBody>
                    <a:bodyPr/>
                    <a:lstStyle/>
                    <a:p>
                      <a:pPr algn="ctr"/>
                      <a:endParaRPr lang="es-ES" sz="1400" dirty="0" smtClean="0"/>
                    </a:p>
                    <a:p>
                      <a:pPr algn="ctr"/>
                      <a:endParaRPr lang="es-ES" sz="1400" dirty="0" smtClean="0"/>
                    </a:p>
                    <a:p>
                      <a:pPr algn="ctr"/>
                      <a:r>
                        <a:rPr lang="es-ES" sz="1400" dirty="0" smtClean="0"/>
                        <a:t>ESTABLECIMIENTOS </a:t>
                      </a:r>
                      <a:r>
                        <a:rPr lang="es-ES" sz="1400" dirty="0"/>
                        <a:t>DE SALUD HA</a:t>
                      </a:r>
                      <a:r>
                        <a:rPr kumimoji="0" lang="es-E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BILITADOS</a:t>
                      </a:r>
                      <a:endParaRPr lang="es-ES" sz="1400" dirty="0"/>
                    </a:p>
                    <a:p>
                      <a:endParaRPr lang="es-BO" sz="14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BO" sz="1400" dirty="0"/>
                        <a:t>ESTABLECIMIENTOS DE SALUD EN INICIO DE PRODESO DE  HABILITACION EN EL MARCO DE LA NORMATIVA VIGENTE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BO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BO" dirty="0"/>
                        <a:t>MARZO 2021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BO" dirty="0"/>
                        <a:t>MAYO 2021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712652"/>
                  </a:ext>
                </a:extLst>
              </a:tr>
              <a:tr h="19641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</a:rPr>
                        <a:t>FORTALECER EL AREA DE 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ENSEÑANZA E INVESTIGACIÓN EN LA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REGIONAL DE TARIJA </a:t>
                      </a:r>
                      <a:endParaRPr lang="en-US" sz="1400" b="0" dirty="0" smtClean="0">
                        <a:effectLst/>
                        <a:latin typeface="+mn-lt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s-ES" sz="14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BO" sz="1400" dirty="0" smtClean="0"/>
                        <a:t>ANALISIS SITUACIONAL ELABORADO</a:t>
                      </a:r>
                    </a:p>
                    <a:p>
                      <a:endParaRPr lang="es-BO" sz="1400" dirty="0" smtClean="0"/>
                    </a:p>
                    <a:p>
                      <a:r>
                        <a:rPr lang="es-BO" sz="1400" dirty="0" smtClean="0"/>
                        <a:t>RESPONSABLES ESTABLECIDOS Y ÁREAS DE ENSEÑANZA E INVESTIGACIÓN FORTALECIDAS CON RRHH CAPACITADOS</a:t>
                      </a:r>
                    </a:p>
                    <a:p>
                      <a:endParaRPr lang="es-BO" sz="1400" dirty="0" smtClean="0"/>
                    </a:p>
                    <a:p>
                      <a:r>
                        <a:rPr lang="es-BO" sz="1400" dirty="0" smtClean="0"/>
                        <a:t>SUPERVISIÓN E IMPLEMENTACIÓN DE INTERNADO ROTATORIO EN LA REGIONAL</a:t>
                      </a:r>
                      <a:r>
                        <a:rPr lang="es-BO" sz="1400" baseline="0" dirty="0" smtClean="0"/>
                        <a:t> Y</a:t>
                      </a:r>
                      <a:r>
                        <a:rPr lang="es-BO" sz="1400" dirty="0" smtClean="0"/>
                        <a:t> CUMPLIR CON REQUISITOS MÍNIMOS VERIFICADOS.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s-BO" sz="14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BO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BO" dirty="0"/>
                        <a:t>MARZO 2021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BO" dirty="0"/>
                        <a:t>MAYO 2021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741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7668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0023" y="506028"/>
            <a:ext cx="9238673" cy="105337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RENOVACION DE LA GESTION EN ATENCION </a:t>
            </a:r>
            <a:b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INTEGRAL EN SALUD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711058"/>
              </p:ext>
            </p:extLst>
          </p:nvPr>
        </p:nvGraphicFramePr>
        <p:xfrm>
          <a:off x="1047135" y="1679329"/>
          <a:ext cx="10577306" cy="378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2574">
                  <a:extLst>
                    <a:ext uri="{9D8B030D-6E8A-4147-A177-3AD203B41FA5}">
                      <a16:colId xmlns:a16="http://schemas.microsoft.com/office/drawing/2014/main" val="3101273439"/>
                    </a:ext>
                  </a:extLst>
                </a:gridCol>
                <a:gridCol w="3139172">
                  <a:extLst>
                    <a:ext uri="{9D8B030D-6E8A-4147-A177-3AD203B41FA5}">
                      <a16:colId xmlns:a16="http://schemas.microsoft.com/office/drawing/2014/main" val="3871899186"/>
                    </a:ext>
                  </a:extLst>
                </a:gridCol>
                <a:gridCol w="2056698">
                  <a:extLst>
                    <a:ext uri="{9D8B030D-6E8A-4147-A177-3AD203B41FA5}">
                      <a16:colId xmlns:a16="http://schemas.microsoft.com/office/drawing/2014/main" val="1507570308"/>
                    </a:ext>
                  </a:extLst>
                </a:gridCol>
                <a:gridCol w="1329896">
                  <a:extLst>
                    <a:ext uri="{9D8B030D-6E8A-4147-A177-3AD203B41FA5}">
                      <a16:colId xmlns:a16="http://schemas.microsoft.com/office/drawing/2014/main" val="495038821"/>
                    </a:ext>
                  </a:extLst>
                </a:gridCol>
                <a:gridCol w="1298966">
                  <a:extLst>
                    <a:ext uri="{9D8B030D-6E8A-4147-A177-3AD203B41FA5}">
                      <a16:colId xmlns:a16="http://schemas.microsoft.com/office/drawing/2014/main" val="2761465273"/>
                    </a:ext>
                  </a:extLst>
                </a:gridCol>
              </a:tblGrid>
              <a:tr h="8724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ACCIÓN DE CORTO PLAZO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GESTIÓN 2021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  <a:p>
                      <a:endParaRPr lang="es-BO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RESULTADO ESPERADO</a:t>
                      </a:r>
                      <a:endParaRPr lang="es-BO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PRESUPUESTO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PROGRAMADO (EN bs)</a:t>
                      </a:r>
                    </a:p>
                    <a:p>
                      <a:pPr algn="ctr"/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>
                          <a:solidFill>
                            <a:schemeClr val="tx1"/>
                          </a:solidFill>
                        </a:rPr>
                        <a:t>FECHA DE INICIO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>
                          <a:solidFill>
                            <a:schemeClr val="tx1"/>
                          </a:solidFill>
                        </a:rPr>
                        <a:t>FECHA FINAL 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056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BO" sz="1400" dirty="0" smtClean="0"/>
                    </a:p>
                    <a:p>
                      <a:endParaRPr lang="es-BO" sz="1400" dirty="0" smtClean="0"/>
                    </a:p>
                    <a:p>
                      <a:r>
                        <a:rPr lang="es-BO" sz="1400" dirty="0" smtClean="0"/>
                        <a:t>FORTALECER </a:t>
                      </a:r>
                      <a:r>
                        <a:rPr lang="es-BO" sz="1400" dirty="0"/>
                        <a:t>LA TRANSPARENCIA DE GASTO EN LA TERCIARIZACIÓN DE SERVICIOS EN EL MARCO DE LA NORMATIVA Y CONVENIOS VIGENTES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BO" sz="1400" dirty="0"/>
                        <a:t>CASOS IDENTIFICADOS Y PUESTOS EN ANÁLISIS Y REVISIÓN POR LA COMISIÓN DE CORRELACIÓN MÉDICO ADMINISTRATIVO </a:t>
                      </a:r>
                    </a:p>
                    <a:p>
                      <a:endParaRPr lang="es-BO" sz="1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B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LEVANTAMIENTO DE INFORMACION DE CUENTAS POR PAGAR DE SERVICOS HOSPITALARIOS. Y </a:t>
                      </a:r>
                      <a:r>
                        <a:rPr kumimoji="0" lang="es-BO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COMPRA </a:t>
                      </a:r>
                      <a:r>
                        <a:rPr kumimoji="0" lang="es-B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SERVICIOS EN </a:t>
                      </a:r>
                      <a:r>
                        <a:rPr kumimoji="0" lang="es-BO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REGIONAL TARIJA</a:t>
                      </a:r>
                      <a:endParaRPr kumimoji="0" lang="es-B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s-BO" sz="14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BO" sz="1400" dirty="0"/>
                        <a:t>SIN PRESUPUESTO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BO" sz="14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BO" sz="14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712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BO" sz="18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BO" sz="18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BO" sz="1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BO" sz="14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679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7187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0023" y="506028"/>
            <a:ext cx="9238673" cy="105337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RENOVACION DE LA GESTION EN ATENCION </a:t>
            </a:r>
            <a:b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INTEGRAL EN SALUD</a:t>
            </a: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5548165"/>
              </p:ext>
            </p:extLst>
          </p:nvPr>
        </p:nvGraphicFramePr>
        <p:xfrm>
          <a:off x="840827" y="1679330"/>
          <a:ext cx="10951780" cy="50084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5944">
                  <a:extLst>
                    <a:ext uri="{9D8B030D-6E8A-4147-A177-3AD203B41FA5}">
                      <a16:colId xmlns:a16="http://schemas.microsoft.com/office/drawing/2014/main" val="3101273439"/>
                    </a:ext>
                  </a:extLst>
                </a:gridCol>
                <a:gridCol w="3861293">
                  <a:extLst>
                    <a:ext uri="{9D8B030D-6E8A-4147-A177-3AD203B41FA5}">
                      <a16:colId xmlns:a16="http://schemas.microsoft.com/office/drawing/2014/main" val="3871899186"/>
                    </a:ext>
                  </a:extLst>
                </a:gridCol>
                <a:gridCol w="1923776">
                  <a:extLst>
                    <a:ext uri="{9D8B030D-6E8A-4147-A177-3AD203B41FA5}">
                      <a16:colId xmlns:a16="http://schemas.microsoft.com/office/drawing/2014/main" val="1507570308"/>
                    </a:ext>
                  </a:extLst>
                </a:gridCol>
                <a:gridCol w="1401608">
                  <a:extLst>
                    <a:ext uri="{9D8B030D-6E8A-4147-A177-3AD203B41FA5}">
                      <a16:colId xmlns:a16="http://schemas.microsoft.com/office/drawing/2014/main" val="2951156672"/>
                    </a:ext>
                  </a:extLst>
                </a:gridCol>
                <a:gridCol w="1319159">
                  <a:extLst>
                    <a:ext uri="{9D8B030D-6E8A-4147-A177-3AD203B41FA5}">
                      <a16:colId xmlns:a16="http://schemas.microsoft.com/office/drawing/2014/main" val="2471936753"/>
                    </a:ext>
                  </a:extLst>
                </a:gridCol>
              </a:tblGrid>
              <a:tr h="10155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ACCIÓN DE CORTO PLAZO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GESTIÓN 2021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  <a:p>
                      <a:endParaRPr lang="es-BO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RESULTADO ESPERADO Y/O PRODUCTO</a:t>
                      </a:r>
                      <a:endParaRPr lang="es-BO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PRESUPUESTO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PROGRAMADO 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>
                          <a:solidFill>
                            <a:schemeClr val="tx1"/>
                          </a:solidFill>
                        </a:rPr>
                        <a:t>FECHA DE INICIO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>
                          <a:solidFill>
                            <a:schemeClr val="tx1"/>
                          </a:solidFill>
                        </a:rPr>
                        <a:t>FECHA FINAL 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056915"/>
                  </a:ext>
                </a:extLst>
              </a:tr>
              <a:tr h="38320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/>
                        <a:t>FORTALECER </a:t>
                      </a:r>
                      <a:r>
                        <a:rPr lang="es-ES" sz="1600" dirty="0"/>
                        <a:t>EL SISTEMA DE INFORMACION A TRAVÉS DE UNA HERRAMIENTA QUE PERMITA EL ANÁLISIS ADECUADO Y OPORTUNO PARA LA TOMA DE DECISIONES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CAPACITACION Y ACTUALIZACION MANEJO CIE10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/>
                        <a:t>FORMULAROS ESTADISTICOS</a:t>
                      </a:r>
                    </a:p>
                    <a:p>
                      <a:r>
                        <a:rPr lang="es-BO" sz="1600" dirty="0"/>
                        <a:t>REVISADOS Y MEJORADOS</a:t>
                      </a:r>
                    </a:p>
                    <a:p>
                      <a:endParaRPr lang="es-BO" sz="1600" dirty="0"/>
                    </a:p>
                    <a:p>
                      <a:r>
                        <a:rPr lang="es-BO" sz="1600" dirty="0"/>
                        <a:t>TODO EL PERSONAL ESTADISTICO Y DE SALUD CAPACITADOS EN LA UTILIZACIÓN DE LA HERRAMIENTA Y SU ANÁLISIS</a:t>
                      </a:r>
                    </a:p>
                    <a:p>
                      <a:endParaRPr lang="es-BO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PLAN DE SUPERVISION, SEGUIMIENTO EVALUACION Y MONITOREO A LA INFORMACION GENERADA EN </a:t>
                      </a:r>
                      <a:r>
                        <a:rPr kumimoji="0" lang="es-E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REGIONAL TARIJA</a:t>
                      </a:r>
                      <a:endParaRPr kumimoji="0" lang="es-E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s-BO" sz="1600" dirty="0"/>
                    </a:p>
                    <a:p>
                      <a:endParaRPr lang="es-BO" sz="16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BO" sz="16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BO" sz="1600" dirty="0" smtClean="0"/>
                    </a:p>
                    <a:p>
                      <a:endParaRPr lang="es-BO" sz="1600" dirty="0" smtClean="0"/>
                    </a:p>
                    <a:p>
                      <a:endParaRPr lang="es-BO" sz="1600" dirty="0" smtClean="0"/>
                    </a:p>
                    <a:p>
                      <a:endParaRPr lang="es-BO" sz="1600" dirty="0" smtClean="0"/>
                    </a:p>
                    <a:p>
                      <a:endParaRPr lang="es-BO" sz="1600" dirty="0" smtClean="0"/>
                    </a:p>
                    <a:p>
                      <a:r>
                        <a:rPr lang="es-BO" sz="1600" dirty="0" smtClean="0"/>
                        <a:t>MARZO </a:t>
                      </a:r>
                      <a:r>
                        <a:rPr lang="es-BO" sz="1600" dirty="0"/>
                        <a:t>2021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BO" sz="1600" dirty="0" smtClean="0"/>
                    </a:p>
                    <a:p>
                      <a:endParaRPr lang="es-BO" sz="1600" dirty="0" smtClean="0"/>
                    </a:p>
                    <a:p>
                      <a:endParaRPr lang="es-BO" sz="1600" dirty="0" smtClean="0"/>
                    </a:p>
                    <a:p>
                      <a:endParaRPr lang="es-BO" sz="1600" dirty="0" smtClean="0"/>
                    </a:p>
                    <a:p>
                      <a:endParaRPr lang="es-BO" sz="1600" dirty="0" smtClean="0"/>
                    </a:p>
                    <a:p>
                      <a:r>
                        <a:rPr lang="es-BO" sz="1600" dirty="0" smtClean="0"/>
                        <a:t>MAYO </a:t>
                      </a:r>
                      <a:r>
                        <a:rPr lang="es-BO" sz="1600" dirty="0"/>
                        <a:t>2021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7126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6211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0023" y="506028"/>
            <a:ext cx="9238673" cy="105337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RENOVACION DE LA GESTION EN ATENCION </a:t>
            </a:r>
            <a:b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INTEGRAL EN SALUD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768762"/>
              </p:ext>
            </p:extLst>
          </p:nvPr>
        </p:nvGraphicFramePr>
        <p:xfrm>
          <a:off x="838200" y="1679329"/>
          <a:ext cx="10691648" cy="49840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6392">
                  <a:extLst>
                    <a:ext uri="{9D8B030D-6E8A-4147-A177-3AD203B41FA5}">
                      <a16:colId xmlns:a16="http://schemas.microsoft.com/office/drawing/2014/main" val="3101273439"/>
                    </a:ext>
                  </a:extLst>
                </a:gridCol>
                <a:gridCol w="3227384">
                  <a:extLst>
                    <a:ext uri="{9D8B030D-6E8A-4147-A177-3AD203B41FA5}">
                      <a16:colId xmlns:a16="http://schemas.microsoft.com/office/drawing/2014/main" val="3871899186"/>
                    </a:ext>
                  </a:extLst>
                </a:gridCol>
                <a:gridCol w="1801330">
                  <a:extLst>
                    <a:ext uri="{9D8B030D-6E8A-4147-A177-3AD203B41FA5}">
                      <a16:colId xmlns:a16="http://schemas.microsoft.com/office/drawing/2014/main" val="1507570308"/>
                    </a:ext>
                  </a:extLst>
                </a:gridCol>
                <a:gridCol w="945699">
                  <a:extLst>
                    <a:ext uri="{9D8B030D-6E8A-4147-A177-3AD203B41FA5}">
                      <a16:colId xmlns:a16="http://schemas.microsoft.com/office/drawing/2014/main" val="2362227362"/>
                    </a:ext>
                  </a:extLst>
                </a:gridCol>
                <a:gridCol w="1140843">
                  <a:extLst>
                    <a:ext uri="{9D8B030D-6E8A-4147-A177-3AD203B41FA5}">
                      <a16:colId xmlns:a16="http://schemas.microsoft.com/office/drawing/2014/main" val="3236272041"/>
                    </a:ext>
                  </a:extLst>
                </a:gridCol>
              </a:tblGrid>
              <a:tr h="871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ACCIÓN DE CORTO PLAZO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GESTIÓN 2021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  <a:p>
                      <a:endParaRPr lang="es-BO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RESULTADO ESPERADO Y/O PRODUCTO</a:t>
                      </a:r>
                      <a:endParaRPr lang="es-BO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PRESUPUESTO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PROGRAMADO 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>
                          <a:solidFill>
                            <a:schemeClr val="tx1"/>
                          </a:solidFill>
                        </a:rPr>
                        <a:t>FECHA  INICIO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>
                          <a:solidFill>
                            <a:schemeClr val="tx1"/>
                          </a:solidFill>
                        </a:rPr>
                        <a:t>FECHA FINAL 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056915"/>
                  </a:ext>
                </a:extLst>
              </a:tr>
              <a:tr h="4069626">
                <a:tc>
                  <a:txBody>
                    <a:bodyPr/>
                    <a:lstStyle/>
                    <a:p>
                      <a:pPr algn="just"/>
                      <a:endParaRPr lang="es-ES" sz="16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endParaRPr lang="es-ES" sz="16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endParaRPr lang="es-ES" sz="16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endParaRPr lang="es-ES" sz="16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ESTRATEGIA </a:t>
                      </a:r>
                      <a:r>
                        <a:rPr lang="es-ES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 PROMOCIÓN Y PREVENCIÓN DIRIGIDA A LOS USUARIOS EXTERNOS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CONFORMAR LOS GRUPOS DE APOYO Y PROMOCIÓN DE SALUD EN LAS REGIONALES SOBRE LAS PATOLOGÍAS PREVALENTES Y OTROS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CONFORMAR LOS COMITÉS DE SALUD EN LAS EMPRESAS ESTRATÉGICAS AFILIADAS A LA CAJA DE SALUD.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s-BO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s-BO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s-BO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7126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691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0023" y="506028"/>
            <a:ext cx="9238673" cy="105337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RENOVACION DE LA GESTION EN ATENCION </a:t>
            </a:r>
            <a:b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INTEGRAL EN SALUD</a:t>
            </a: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7376654"/>
              </p:ext>
            </p:extLst>
          </p:nvPr>
        </p:nvGraphicFramePr>
        <p:xfrm>
          <a:off x="838201" y="1500653"/>
          <a:ext cx="10838792" cy="533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2252">
                  <a:extLst>
                    <a:ext uri="{9D8B030D-6E8A-4147-A177-3AD203B41FA5}">
                      <a16:colId xmlns:a16="http://schemas.microsoft.com/office/drawing/2014/main" val="3101273439"/>
                    </a:ext>
                  </a:extLst>
                </a:gridCol>
                <a:gridCol w="3969962">
                  <a:extLst>
                    <a:ext uri="{9D8B030D-6E8A-4147-A177-3AD203B41FA5}">
                      <a16:colId xmlns:a16="http://schemas.microsoft.com/office/drawing/2014/main" val="3871899186"/>
                    </a:ext>
                  </a:extLst>
                </a:gridCol>
                <a:gridCol w="1615097">
                  <a:extLst>
                    <a:ext uri="{9D8B030D-6E8A-4147-A177-3AD203B41FA5}">
                      <a16:colId xmlns:a16="http://schemas.microsoft.com/office/drawing/2014/main" val="1507570308"/>
                    </a:ext>
                  </a:extLst>
                </a:gridCol>
                <a:gridCol w="1379349">
                  <a:extLst>
                    <a:ext uri="{9D8B030D-6E8A-4147-A177-3AD203B41FA5}">
                      <a16:colId xmlns:a16="http://schemas.microsoft.com/office/drawing/2014/main" val="1769573236"/>
                    </a:ext>
                  </a:extLst>
                </a:gridCol>
                <a:gridCol w="1262132">
                  <a:extLst>
                    <a:ext uri="{9D8B030D-6E8A-4147-A177-3AD203B41FA5}">
                      <a16:colId xmlns:a16="http://schemas.microsoft.com/office/drawing/2014/main" val="362365019"/>
                    </a:ext>
                  </a:extLst>
                </a:gridCol>
              </a:tblGrid>
              <a:tr h="8468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ACCIÓN DE CORTO PLAZO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GESTIÓN 2021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  <a:p>
                      <a:endParaRPr lang="es-BO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RESULTADO ESPERADO Y/O PRODUCTO</a:t>
                      </a:r>
                      <a:endParaRPr lang="es-BO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PRESUPUESTO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PROGRAMADO (EN bs)</a:t>
                      </a:r>
                    </a:p>
                    <a:p>
                      <a:pPr algn="ctr"/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>
                          <a:solidFill>
                            <a:schemeClr val="tx1"/>
                          </a:solidFill>
                        </a:rPr>
                        <a:t>FECHA DE INICIO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>
                          <a:solidFill>
                            <a:schemeClr val="tx1"/>
                          </a:solidFill>
                        </a:rPr>
                        <a:t>FECHA FINAL 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056915"/>
                  </a:ext>
                </a:extLst>
              </a:tr>
              <a:tr h="3980141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400" b="0" baseline="0" dirty="0" smtClean="0">
                        <a:effectLst/>
                        <a:latin typeface="Arial" panose="020B0604020202020204" pitchFamily="34" charset="0"/>
                        <a:ea typeface="Times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400" b="0" baseline="0" dirty="0" smtClean="0">
                        <a:effectLst/>
                        <a:latin typeface="Arial" panose="020B0604020202020204" pitchFamily="34" charset="0"/>
                        <a:ea typeface="Times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400" b="0" baseline="0" dirty="0" smtClean="0">
                        <a:effectLst/>
                        <a:latin typeface="Arial" panose="020B0604020202020204" pitchFamily="34" charset="0"/>
                        <a:ea typeface="Times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400" b="0" baseline="0" dirty="0" smtClean="0">
                        <a:effectLst/>
                        <a:latin typeface="Arial" panose="020B0604020202020204" pitchFamily="34" charset="0"/>
                        <a:ea typeface="Times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400" b="0" baseline="0" dirty="0" smtClean="0">
                        <a:effectLst/>
                        <a:latin typeface="Arial" panose="020B0604020202020204" pitchFamily="34" charset="0"/>
                        <a:ea typeface="Times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400" b="0" baseline="0" dirty="0" smtClean="0">
                        <a:effectLst/>
                        <a:latin typeface="Arial" panose="020B0604020202020204" pitchFamily="34" charset="0"/>
                        <a:ea typeface="Times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baseline="0" dirty="0" smtClean="0">
                          <a:effectLst/>
                          <a:latin typeface="Arial" panose="020B0604020202020204" pitchFamily="34" charset="0"/>
                          <a:ea typeface="Times" panose="02020603050405020304" pitchFamily="18" charset="0"/>
                          <a:cs typeface="Arial" panose="020B0604020202020204" pitchFamily="34" charset="0"/>
                        </a:rPr>
                        <a:t>MEJORA </a:t>
                      </a:r>
                      <a:r>
                        <a:rPr lang="es-ES" sz="1400" b="0" baseline="0" dirty="0">
                          <a:effectLst/>
                          <a:latin typeface="Arial" panose="020B0604020202020204" pitchFamily="34" charset="0"/>
                          <a:ea typeface="Times" panose="02020603050405020304" pitchFamily="18" charset="0"/>
                          <a:cs typeface="Arial" panose="020B0604020202020204" pitchFamily="34" charset="0"/>
                        </a:rPr>
                        <a:t>DE LA ATENCIÓN INTEGRAL Y OPTIMIZACIÓN DE RECURSOS EN SALUD ORAL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" panose="02020603050405020304" pitchFamily="18" charset="0"/>
                          <a:cs typeface="Arial" panose="020B0604020202020204" pitchFamily="34" charset="0"/>
                        </a:rPr>
                        <a:t>DIAGNOSTICO SITUACIONAL DEL ÁREA DE ODONTOLOGÍA EN LAS REGIONALES (RR.HH. ATENCIÓN DE PACIENTES, TRATAMIENTOS, COMPRA DE SERVICIOS, ADQUISICIÓN Y UTILIZACIÓN DE MATERIALES, MEDICAMENTOS E INSUMOS).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Times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" panose="02020603050405020304" pitchFamily="18" charset="0"/>
                          <a:cs typeface="Arial" panose="020B0604020202020204" pitchFamily="34" charset="0"/>
                        </a:rPr>
                        <a:t>PROGRAMA DE SALUD ORAL BASADA EN LA PROMOCIÓN Y PREVENCIÓN DE LAS PATOLOGÍAS BUCALES IMPLEMENTADO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Times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" panose="02020603050405020304" pitchFamily="18" charset="0"/>
                          <a:cs typeface="Arial" panose="020B0604020202020204" pitchFamily="34" charset="0"/>
                        </a:rPr>
                        <a:t>PROTOCOLOS DE ATENCIÓN ODONTOLÓGICA EN LAS REGIONALES IMPLENTADOS.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Times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" panose="02020603050405020304" pitchFamily="18" charset="0"/>
                          <a:cs typeface="Arial" panose="020B0604020202020204" pitchFamily="34" charset="0"/>
                        </a:rPr>
                        <a:t>HERRAMIENTAS DE SEGUIMIENTO, EVALUACIÓN Y MONITOREO APROBADAS </a:t>
                      </a:r>
                    </a:p>
                    <a:p>
                      <a:pPr algn="just"/>
                      <a:endParaRPr lang="es-B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s-E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7126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5651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0023" y="506028"/>
            <a:ext cx="9238673" cy="105337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RENOVACION DE LA GESTION EN ATENCION </a:t>
            </a:r>
            <a:b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INTEGRAL EN SALUD</a:t>
            </a: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9672722"/>
              </p:ext>
            </p:extLst>
          </p:nvPr>
        </p:nvGraphicFramePr>
        <p:xfrm>
          <a:off x="1097280" y="1679328"/>
          <a:ext cx="1025652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1304">
                  <a:extLst>
                    <a:ext uri="{9D8B030D-6E8A-4147-A177-3AD203B41FA5}">
                      <a16:colId xmlns:a16="http://schemas.microsoft.com/office/drawing/2014/main" val="3101273439"/>
                    </a:ext>
                  </a:extLst>
                </a:gridCol>
                <a:gridCol w="2978947">
                  <a:extLst>
                    <a:ext uri="{9D8B030D-6E8A-4147-A177-3AD203B41FA5}">
                      <a16:colId xmlns:a16="http://schemas.microsoft.com/office/drawing/2014/main" val="3871899186"/>
                    </a:ext>
                  </a:extLst>
                </a:gridCol>
                <a:gridCol w="1123661">
                  <a:extLst>
                    <a:ext uri="{9D8B030D-6E8A-4147-A177-3AD203B41FA5}">
                      <a16:colId xmlns:a16="http://schemas.microsoft.com/office/drawing/2014/main" val="1507570308"/>
                    </a:ext>
                  </a:extLst>
                </a:gridCol>
                <a:gridCol w="2051304">
                  <a:extLst>
                    <a:ext uri="{9D8B030D-6E8A-4147-A177-3AD203B41FA5}">
                      <a16:colId xmlns:a16="http://schemas.microsoft.com/office/drawing/2014/main" val="1511639932"/>
                    </a:ext>
                  </a:extLst>
                </a:gridCol>
                <a:gridCol w="2051304">
                  <a:extLst>
                    <a:ext uri="{9D8B030D-6E8A-4147-A177-3AD203B41FA5}">
                      <a16:colId xmlns:a16="http://schemas.microsoft.com/office/drawing/2014/main" val="3803259462"/>
                    </a:ext>
                  </a:extLst>
                </a:gridCol>
              </a:tblGrid>
              <a:tr h="75158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ACCIÓN DE CORTO PLAZO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GESTIÓN 2021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  <a:p>
                      <a:endParaRPr lang="es-BO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RESULTADO ESPERADO Y/O PRODUCTO</a:t>
                      </a:r>
                      <a:endParaRPr lang="es-BO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PRESUPUESTO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PROGRAMADO 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>
                          <a:solidFill>
                            <a:schemeClr val="tx1"/>
                          </a:solidFill>
                        </a:rPr>
                        <a:t>FECHA DE INICIO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>
                          <a:solidFill>
                            <a:schemeClr val="tx1"/>
                          </a:solidFill>
                        </a:rPr>
                        <a:t>FECHA FINAL 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056915"/>
                  </a:ext>
                </a:extLst>
              </a:tr>
              <a:tr h="2466912">
                <a:tc>
                  <a:txBody>
                    <a:bodyPr/>
                    <a:lstStyle/>
                    <a:p>
                      <a:endParaRPr lang="es-BO" sz="1600" dirty="0" smtClean="0"/>
                    </a:p>
                    <a:p>
                      <a:endParaRPr lang="es-BO" sz="1600" dirty="0" smtClean="0"/>
                    </a:p>
                    <a:p>
                      <a:endParaRPr lang="es-BO" sz="1600" dirty="0" smtClean="0"/>
                    </a:p>
                    <a:p>
                      <a:endParaRPr lang="es-BO" sz="1600" dirty="0" smtClean="0"/>
                    </a:p>
                    <a:p>
                      <a:endParaRPr lang="es-BO" sz="1600" dirty="0" smtClean="0"/>
                    </a:p>
                    <a:p>
                      <a:endParaRPr lang="es-BO" sz="1600" dirty="0" smtClean="0"/>
                    </a:p>
                    <a:p>
                      <a:r>
                        <a:rPr lang="es-BO" sz="1600" dirty="0" smtClean="0"/>
                        <a:t>CUMPLIMIENTO CON EL PLAN </a:t>
                      </a:r>
                      <a:r>
                        <a:rPr lang="es-BO" sz="1600" dirty="0"/>
                        <a:t>DE 100 DIAS </a:t>
                      </a:r>
                      <a:r>
                        <a:rPr lang="es-BO" sz="1600" dirty="0" smtClean="0"/>
                        <a:t>ELABORADO.</a:t>
                      </a:r>
                      <a:endParaRPr lang="es-ES" sz="16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BO" sz="1600" dirty="0" smtClean="0"/>
                        <a:t>PONER</a:t>
                      </a:r>
                      <a:r>
                        <a:rPr lang="es-BO" sz="1600" baseline="0" dirty="0" smtClean="0"/>
                        <a:t> EN MARCHA LOS CONSTROLES Y SU</a:t>
                      </a:r>
                      <a:r>
                        <a:rPr lang="es-BO" sz="1600" dirty="0" smtClean="0"/>
                        <a:t>PERVICIONES AL</a:t>
                      </a:r>
                      <a:r>
                        <a:rPr lang="es-BO" sz="1600" baseline="0" dirty="0" smtClean="0"/>
                        <a:t> AREA ADMINISTRATIVA </a:t>
                      </a:r>
                      <a:r>
                        <a:rPr lang="es-BO" sz="1600" baseline="0" smtClean="0"/>
                        <a:t>Y  </a:t>
                      </a:r>
                      <a:r>
                        <a:rPr lang="es-BO" sz="1600" dirty="0" smtClean="0"/>
                        <a:t>ESTABLECIMIENTO </a:t>
                      </a:r>
                      <a:r>
                        <a:rPr lang="es-BO" sz="1600" dirty="0"/>
                        <a:t>DE </a:t>
                      </a:r>
                      <a:r>
                        <a:rPr lang="es-BO" sz="1600" dirty="0" smtClean="0"/>
                        <a:t>SALUD.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s-BO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BO" sz="1600" dirty="0"/>
                        <a:t>EVALUACIONES </a:t>
                      </a:r>
                      <a:r>
                        <a:rPr lang="es-BO" sz="1600" dirty="0" smtClean="0"/>
                        <a:t>PERIODICAS REALIZADAS POR JEFATURA MEDICA EN SU FUNCION INTEGRAL.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s-BO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BO" sz="1600" dirty="0" smtClean="0"/>
                        <a:t>CUMPLIR</a:t>
                      </a:r>
                      <a:r>
                        <a:rPr lang="es-BO" sz="1600" baseline="0" dirty="0" smtClean="0"/>
                        <a:t> CON LA PRESENTACION AL  </a:t>
                      </a:r>
                      <a:r>
                        <a:rPr lang="es-BO" sz="1600" dirty="0" smtClean="0"/>
                        <a:t>SEGUIMIENTO POA </a:t>
                      </a:r>
                      <a:r>
                        <a:rPr lang="es-BO" sz="1600" dirty="0"/>
                        <a:t>DE </a:t>
                      </a:r>
                      <a:r>
                        <a:rPr lang="es-BO" sz="1600" dirty="0" smtClean="0"/>
                        <a:t>LA OFICINA REGIONAL.</a:t>
                      </a:r>
                      <a:endParaRPr lang="es-BO" sz="16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BO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BO" dirty="0" smtClean="0"/>
                        <a:t>MARZO 2021</a:t>
                      </a:r>
                      <a:endParaRPr lang="es-BO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BO" dirty="0" smtClean="0"/>
                        <a:t>MAYO 2021</a:t>
                      </a:r>
                      <a:endParaRPr lang="es-BO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7126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473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0023" y="506028"/>
            <a:ext cx="9238673" cy="105337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FORTALECIMIENTO ADMINISTRATIVO - FINANICERO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3985316" y="1548629"/>
            <a:ext cx="43500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b="1" dirty="0" smtClean="0"/>
              <a:t>DISTRIBUCION DEL PRESUPUESTO 2021</a:t>
            </a:r>
            <a:endParaRPr lang="en-US" sz="2000" b="1" dirty="0"/>
          </a:p>
        </p:txBody>
      </p:sp>
      <p:graphicFrame>
        <p:nvGraphicFramePr>
          <p:cNvPr id="7" name="4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4913553"/>
              </p:ext>
            </p:extLst>
          </p:nvPr>
        </p:nvGraphicFramePr>
        <p:xfrm>
          <a:off x="2493818" y="1948738"/>
          <a:ext cx="6428509" cy="4909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6783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0023" y="506028"/>
            <a:ext cx="9238673" cy="105337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FORTALECIMIENTO ADMINISTRATIVO - FINANICERO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3985316" y="1548629"/>
            <a:ext cx="46770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b="1" dirty="0" smtClean="0"/>
              <a:t>PROGRAMA ANUAL DE CONTRATACIONES </a:t>
            </a:r>
            <a:endParaRPr lang="en-US" sz="2000" b="1" dirty="0"/>
          </a:p>
        </p:txBody>
      </p:sp>
      <p:graphicFrame>
        <p:nvGraphicFramePr>
          <p:cNvPr id="10" name="Objeto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3596501"/>
              </p:ext>
            </p:extLst>
          </p:nvPr>
        </p:nvGraphicFramePr>
        <p:xfrm>
          <a:off x="2466109" y="2503488"/>
          <a:ext cx="7273636" cy="21654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Worksheet" r:id="rId4" imgW="6457973" imgH="1847883" progId="Excel.Sheet.12">
                  <p:embed/>
                </p:oleObj>
              </mc:Choice>
              <mc:Fallback>
                <p:oleObj name="Worksheet" r:id="rId4" imgW="6457973" imgH="184788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66109" y="2503488"/>
                        <a:ext cx="7273636" cy="21654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298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0023" y="506028"/>
            <a:ext cx="9238673" cy="105337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FORTALECIMIENTO ADMINISTRATIVO - FINANICERO</a:t>
            </a: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044087"/>
              </p:ext>
            </p:extLst>
          </p:nvPr>
        </p:nvGraphicFramePr>
        <p:xfrm>
          <a:off x="838200" y="1679329"/>
          <a:ext cx="10691648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6392">
                  <a:extLst>
                    <a:ext uri="{9D8B030D-6E8A-4147-A177-3AD203B41FA5}">
                      <a16:colId xmlns:a16="http://schemas.microsoft.com/office/drawing/2014/main" val="3101273439"/>
                    </a:ext>
                  </a:extLst>
                </a:gridCol>
                <a:gridCol w="3227384">
                  <a:extLst>
                    <a:ext uri="{9D8B030D-6E8A-4147-A177-3AD203B41FA5}">
                      <a16:colId xmlns:a16="http://schemas.microsoft.com/office/drawing/2014/main" val="3871899186"/>
                    </a:ext>
                  </a:extLst>
                </a:gridCol>
                <a:gridCol w="1801330">
                  <a:extLst>
                    <a:ext uri="{9D8B030D-6E8A-4147-A177-3AD203B41FA5}">
                      <a16:colId xmlns:a16="http://schemas.microsoft.com/office/drawing/2014/main" val="1507570308"/>
                    </a:ext>
                  </a:extLst>
                </a:gridCol>
                <a:gridCol w="945699">
                  <a:extLst>
                    <a:ext uri="{9D8B030D-6E8A-4147-A177-3AD203B41FA5}">
                      <a16:colId xmlns:a16="http://schemas.microsoft.com/office/drawing/2014/main" val="2362227362"/>
                    </a:ext>
                  </a:extLst>
                </a:gridCol>
                <a:gridCol w="1140843">
                  <a:extLst>
                    <a:ext uri="{9D8B030D-6E8A-4147-A177-3AD203B41FA5}">
                      <a16:colId xmlns:a16="http://schemas.microsoft.com/office/drawing/2014/main" val="3236272041"/>
                    </a:ext>
                  </a:extLst>
                </a:gridCol>
              </a:tblGrid>
              <a:tr h="4150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ACCIÓN DE CORTO PLAZO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GESTIÓN 2021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  <a:p>
                      <a:endParaRPr lang="es-BO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RESULTADO ESPERADO Y/O PRODUCTO</a:t>
                      </a:r>
                      <a:endParaRPr lang="es-BO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PRESUPUESTO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PROGRAMADO 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>
                          <a:solidFill>
                            <a:schemeClr val="tx1"/>
                          </a:solidFill>
                        </a:rPr>
                        <a:t>FECHA  INICIO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>
                          <a:solidFill>
                            <a:schemeClr val="tx1"/>
                          </a:solidFill>
                        </a:rPr>
                        <a:t>FECHA FINAL 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056915"/>
                  </a:ext>
                </a:extLst>
              </a:tr>
              <a:tr h="1011319">
                <a:tc>
                  <a:txBody>
                    <a:bodyPr/>
                    <a:lstStyle/>
                    <a:p>
                      <a:pPr lvl="0" algn="l"/>
                      <a:r>
                        <a:rPr lang="es-ES_tradnl" sz="2400" b="1" dirty="0" smtClean="0">
                          <a:solidFill>
                            <a:schemeClr val="tx1"/>
                          </a:solidFill>
                        </a:rPr>
                        <a:t>Reducción en un 20%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s-ES_tradnl" sz="1600" dirty="0" smtClean="0">
                          <a:solidFill>
                            <a:schemeClr val="tx1"/>
                          </a:solidFill>
                        </a:rPr>
                        <a:t>Control y austeridad del gasto en servicios, materiales y suministros</a:t>
                      </a:r>
                      <a:endParaRPr lang="es-ES_tradnl" sz="8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endParaRPr lang="es-ES" sz="16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1" dirty="0" smtClean="0">
                          <a:solidFill>
                            <a:schemeClr val="tx1"/>
                          </a:solidFill>
                        </a:rPr>
                        <a:t>Ejecución de Gastos </a:t>
                      </a:r>
                      <a:r>
                        <a:rPr lang="es-ES" sz="2400" b="0" baseline="0" dirty="0" smtClean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s-ES" sz="2400" b="1" dirty="0" smtClean="0">
                          <a:solidFill>
                            <a:schemeClr val="tx1"/>
                          </a:solidFill>
                        </a:rPr>
                        <a:t>al 80%</a:t>
                      </a:r>
                    </a:p>
                    <a:p>
                      <a:pPr lvl="0"/>
                      <a:r>
                        <a:rPr lang="es-ES_tradnl" sz="1600" dirty="0" smtClean="0">
                          <a:solidFill>
                            <a:schemeClr val="tx1"/>
                          </a:solidFill>
                        </a:rPr>
                        <a:t>Al cierre de gestión</a:t>
                      </a:r>
                      <a:endParaRPr lang="es-ES" sz="16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s-BO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s-BO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s-BO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712652"/>
                  </a:ext>
                </a:extLst>
              </a:tr>
              <a:tr h="1847040">
                <a:tc>
                  <a:txBody>
                    <a:bodyPr/>
                    <a:lstStyle/>
                    <a:p>
                      <a:pPr lvl="0" algn="just"/>
                      <a:r>
                        <a:rPr lang="es-ES_tradnl" sz="2400" b="1" dirty="0" smtClean="0">
                          <a:solidFill>
                            <a:schemeClr val="tx1"/>
                          </a:solidFill>
                        </a:rPr>
                        <a:t>Adquisición de equipamiento médico destinado a:</a:t>
                      </a:r>
                    </a:p>
                    <a:p>
                      <a:pPr lvl="0" algn="just"/>
                      <a:r>
                        <a:rPr lang="es-ES_tradnl" sz="2000" b="0" dirty="0" smtClean="0">
                          <a:solidFill>
                            <a:schemeClr val="tx1"/>
                          </a:solidFill>
                        </a:rPr>
                        <a:t>Incrementar, mejorar o reponer la producción del Servicio de Salud de Corto Plazo</a:t>
                      </a:r>
                      <a:endParaRPr lang="es-ES" sz="800" dirty="0" smtClean="0">
                        <a:solidFill>
                          <a:schemeClr val="tx1"/>
                        </a:solidFill>
                      </a:endParaRPr>
                    </a:p>
                    <a:p>
                      <a:pPr lvl="0" algn="just"/>
                      <a:endParaRPr lang="es-ES_tradnl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Incremento de ingresos </a:t>
                      </a:r>
                      <a:endParaRPr kumimoji="0" lang="es-E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s-BO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s-BO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s-BO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4127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75954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0023" y="767255"/>
            <a:ext cx="9309618" cy="1318841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FORTALECIMENTO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EN AFILIACIONES, COTIZACIONES Y CONTROL DE EMPRESAS</a:t>
            </a:r>
            <a:b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713621"/>
              </p:ext>
            </p:extLst>
          </p:nvPr>
        </p:nvGraphicFramePr>
        <p:xfrm>
          <a:off x="838200" y="1679329"/>
          <a:ext cx="10691648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6392">
                  <a:extLst>
                    <a:ext uri="{9D8B030D-6E8A-4147-A177-3AD203B41FA5}">
                      <a16:colId xmlns:a16="http://schemas.microsoft.com/office/drawing/2014/main" val="3101273439"/>
                    </a:ext>
                  </a:extLst>
                </a:gridCol>
                <a:gridCol w="3227384">
                  <a:extLst>
                    <a:ext uri="{9D8B030D-6E8A-4147-A177-3AD203B41FA5}">
                      <a16:colId xmlns:a16="http://schemas.microsoft.com/office/drawing/2014/main" val="3871899186"/>
                    </a:ext>
                  </a:extLst>
                </a:gridCol>
                <a:gridCol w="1801330">
                  <a:extLst>
                    <a:ext uri="{9D8B030D-6E8A-4147-A177-3AD203B41FA5}">
                      <a16:colId xmlns:a16="http://schemas.microsoft.com/office/drawing/2014/main" val="1507570308"/>
                    </a:ext>
                  </a:extLst>
                </a:gridCol>
                <a:gridCol w="945699">
                  <a:extLst>
                    <a:ext uri="{9D8B030D-6E8A-4147-A177-3AD203B41FA5}">
                      <a16:colId xmlns:a16="http://schemas.microsoft.com/office/drawing/2014/main" val="2362227362"/>
                    </a:ext>
                  </a:extLst>
                </a:gridCol>
                <a:gridCol w="1140843">
                  <a:extLst>
                    <a:ext uri="{9D8B030D-6E8A-4147-A177-3AD203B41FA5}">
                      <a16:colId xmlns:a16="http://schemas.microsoft.com/office/drawing/2014/main" val="3236272041"/>
                    </a:ext>
                  </a:extLst>
                </a:gridCol>
              </a:tblGrid>
              <a:tr h="4150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ACCIÓN DE CORTO PLAZO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GESTIÓN 2021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  <a:p>
                      <a:endParaRPr lang="es-BO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RESULTADO ESPERADO Y/O PRODUCTO</a:t>
                      </a:r>
                      <a:endParaRPr lang="es-BO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PRESUPUESTO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PROGRAMADO 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>
                          <a:solidFill>
                            <a:schemeClr val="tx1"/>
                          </a:solidFill>
                        </a:rPr>
                        <a:t>FECHA  INICIO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>
                          <a:solidFill>
                            <a:schemeClr val="tx1"/>
                          </a:solidFill>
                        </a:rPr>
                        <a:t>FECHA FINAL 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056915"/>
                  </a:ext>
                </a:extLst>
              </a:tr>
              <a:tr h="1011319">
                <a:tc>
                  <a:txBody>
                    <a:bodyPr/>
                    <a:lstStyle/>
                    <a:p>
                      <a:pPr lvl="0" algn="ctr"/>
                      <a:r>
                        <a:rPr lang="es-MX" sz="2000" b="0" dirty="0" smtClean="0">
                          <a:solidFill>
                            <a:schemeClr val="tx1"/>
                          </a:solidFill>
                        </a:rPr>
                        <a:t>UNIFORMIZAR LOS PROCEDIMIENTOS DE TRABAJO EN LAS AREAS DE AFILIACIONES COTIZACIONES Y CONTROL DE EMPRESAS  EN LA</a:t>
                      </a:r>
                      <a:r>
                        <a:rPr lang="es-MX" sz="20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MX" sz="2000" b="0" dirty="0" smtClean="0">
                          <a:solidFill>
                            <a:schemeClr val="tx1"/>
                          </a:solidFill>
                        </a:rPr>
                        <a:t>REGIONAL</a:t>
                      </a:r>
                      <a:r>
                        <a:rPr lang="es-MX" sz="2000" b="0" baseline="0" dirty="0" smtClean="0">
                          <a:solidFill>
                            <a:schemeClr val="tx1"/>
                          </a:solidFill>
                        </a:rPr>
                        <a:t> DE TARIJA</a:t>
                      </a:r>
                      <a:r>
                        <a:rPr lang="es-MX" sz="2000" b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es-ES" sz="1600" b="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000" b="0" dirty="0" smtClean="0">
                          <a:solidFill>
                            <a:schemeClr val="tx1"/>
                          </a:solidFill>
                        </a:rPr>
                        <a:t>PROCEDIMIENTOS DE TRABAJO UNIFORMES EN LOS DIFERENTES PROCESOS, EN AFILIACIONES- COTIZACIONES- CONTROL DE EMPRESAS</a:t>
                      </a:r>
                      <a:endParaRPr kumimoji="0" lang="es-E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BO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s-BO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BO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 PRESUPUESTO</a:t>
                      </a:r>
                      <a:endParaRPr lang="es-BO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BO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DE MARZO 2021</a:t>
                      </a:r>
                      <a:endParaRPr lang="es-BO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BO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DE ABRIL DE 2021</a:t>
                      </a:r>
                      <a:endParaRPr lang="es-BO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712652"/>
                  </a:ext>
                </a:extLst>
              </a:tr>
              <a:tr h="1847040">
                <a:tc>
                  <a:txBody>
                    <a:bodyPr/>
                    <a:lstStyle/>
                    <a:p>
                      <a:pPr lvl="0" algn="ctr"/>
                      <a:r>
                        <a:rPr lang="es-MX" sz="2000" b="0" dirty="0" smtClean="0">
                          <a:solidFill>
                            <a:schemeClr val="tx1"/>
                          </a:solidFill>
                        </a:rPr>
                        <a:t>PONER</a:t>
                      </a:r>
                      <a:r>
                        <a:rPr lang="es-MX" sz="2000" b="0" baseline="0" dirty="0" smtClean="0">
                          <a:solidFill>
                            <a:schemeClr val="tx1"/>
                          </a:solidFill>
                        </a:rPr>
                        <a:t> EN MARCHA LOS </a:t>
                      </a:r>
                      <a:r>
                        <a:rPr lang="es-MX" sz="2000" b="0" dirty="0" smtClean="0">
                          <a:solidFill>
                            <a:schemeClr val="tx1"/>
                          </a:solidFill>
                        </a:rPr>
                        <a:t>INSTRUMENTOS DE CONTROL INTERNO QUE OPTIMICE EL TRABAJO EN EL PERSONAL DE LAS AREAS DE AFILIACIONES - COTIZACIONES.</a:t>
                      </a:r>
                      <a:endParaRPr lang="es-ES_tradnl" sz="20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MX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FUNCIONARIOS CAPACITADOS EN AFILIACIONES - COTIZACIONES Y CONTROL DE EMPRESAS</a:t>
                      </a:r>
                      <a:endParaRPr kumimoji="0" lang="es-E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BO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 PRESUPUESTO</a:t>
                      </a:r>
                    </a:p>
                    <a:p>
                      <a:pPr algn="just"/>
                      <a:endParaRPr lang="es-BO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DE MAYO DE 2021</a:t>
                      </a:r>
                      <a:endParaRPr lang="es-BO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 DE MAYO DE 2021</a:t>
                      </a:r>
                      <a:endParaRPr lang="es-BO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4127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57921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0023" y="767255"/>
            <a:ext cx="9309618" cy="1318841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FORTALECIMENTO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EN AFILIACIONES, COTIZACIONES Y CONTROL DE EMPRESAS</a:t>
            </a:r>
            <a:b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5311526"/>
              </p:ext>
            </p:extLst>
          </p:nvPr>
        </p:nvGraphicFramePr>
        <p:xfrm>
          <a:off x="838200" y="1679329"/>
          <a:ext cx="10691648" cy="382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6392">
                  <a:extLst>
                    <a:ext uri="{9D8B030D-6E8A-4147-A177-3AD203B41FA5}">
                      <a16:colId xmlns:a16="http://schemas.microsoft.com/office/drawing/2014/main" val="3101273439"/>
                    </a:ext>
                  </a:extLst>
                </a:gridCol>
                <a:gridCol w="3227384">
                  <a:extLst>
                    <a:ext uri="{9D8B030D-6E8A-4147-A177-3AD203B41FA5}">
                      <a16:colId xmlns:a16="http://schemas.microsoft.com/office/drawing/2014/main" val="3871899186"/>
                    </a:ext>
                  </a:extLst>
                </a:gridCol>
                <a:gridCol w="1801330">
                  <a:extLst>
                    <a:ext uri="{9D8B030D-6E8A-4147-A177-3AD203B41FA5}">
                      <a16:colId xmlns:a16="http://schemas.microsoft.com/office/drawing/2014/main" val="1507570308"/>
                    </a:ext>
                  </a:extLst>
                </a:gridCol>
                <a:gridCol w="945699">
                  <a:extLst>
                    <a:ext uri="{9D8B030D-6E8A-4147-A177-3AD203B41FA5}">
                      <a16:colId xmlns:a16="http://schemas.microsoft.com/office/drawing/2014/main" val="2362227362"/>
                    </a:ext>
                  </a:extLst>
                </a:gridCol>
                <a:gridCol w="1140843">
                  <a:extLst>
                    <a:ext uri="{9D8B030D-6E8A-4147-A177-3AD203B41FA5}">
                      <a16:colId xmlns:a16="http://schemas.microsoft.com/office/drawing/2014/main" val="3236272041"/>
                    </a:ext>
                  </a:extLst>
                </a:gridCol>
              </a:tblGrid>
              <a:tr h="4150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ACCIÓN DE CORTO PLAZO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GESTIÓN 2021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  <a:p>
                      <a:endParaRPr lang="es-BO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RESULTADO ESPERADO Y/O PRODUCTO</a:t>
                      </a:r>
                      <a:endParaRPr lang="es-BO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PRESUPUESTO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PROGRAMADO 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>
                          <a:solidFill>
                            <a:schemeClr val="tx1"/>
                          </a:solidFill>
                        </a:rPr>
                        <a:t>FECHA  INICIO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>
                          <a:solidFill>
                            <a:schemeClr val="tx1"/>
                          </a:solidFill>
                        </a:rPr>
                        <a:t>FECHA FINAL 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056915"/>
                  </a:ext>
                </a:extLst>
              </a:tr>
              <a:tr h="1011319">
                <a:tc>
                  <a:txBody>
                    <a:bodyPr/>
                    <a:lstStyle/>
                    <a:p>
                      <a:pPr lvl="0" algn="ctr"/>
                      <a:r>
                        <a:rPr lang="es-MX" sz="16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FORTALECER HABILIDADES Y DESTREZAS EN EL PERSONAL DE AFILIACIONES - COTIZACIONES Y CONTROL DE EMPRESAS.</a:t>
                      </a:r>
                      <a:endParaRPr lang="es-ES" sz="1600" b="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FUNCIONARIOS CAPACITADOS EN AFILIACIONES - COTIZACIONES Y CONTROL DE EMPRESAS</a:t>
                      </a:r>
                      <a:endParaRPr kumimoji="0" lang="es-E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BO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s-BO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BO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 PRESUPUESTO</a:t>
                      </a:r>
                      <a:endParaRPr lang="es-BO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DE MAYO DE 2021</a:t>
                      </a:r>
                      <a:endParaRPr lang="es-BO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 DE MAYO DE 2021</a:t>
                      </a:r>
                      <a:endParaRPr lang="es-BO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712652"/>
                  </a:ext>
                </a:extLst>
              </a:tr>
              <a:tr h="1847040">
                <a:tc>
                  <a:txBody>
                    <a:bodyPr/>
                    <a:lstStyle/>
                    <a:p>
                      <a:pPr lvl="0" algn="ctr"/>
                      <a:r>
                        <a:rPr lang="es-ES_tradnl" sz="2000" b="0" dirty="0" smtClean="0">
                          <a:solidFill>
                            <a:schemeClr val="tx1"/>
                          </a:solidFill>
                        </a:rPr>
                        <a:t>OPTIMIZAR LOS</a:t>
                      </a:r>
                      <a:r>
                        <a:rPr lang="es-ES_tradnl" sz="2000" b="0" baseline="0" dirty="0" smtClean="0">
                          <a:solidFill>
                            <a:schemeClr val="tx1"/>
                          </a:solidFill>
                        </a:rPr>
                        <a:t> ESPACIOS UTILIZADOS DE INFRAESTRTUCTURA </a:t>
                      </a:r>
                      <a:endParaRPr lang="es-ES_tradnl" sz="20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USO EFICIENTE DE LOS ESPACIOS  CON LOS QUE SE CUENTA</a:t>
                      </a:r>
                      <a:endParaRPr kumimoji="0" lang="es-E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BO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 PRESUPUESTO</a:t>
                      </a:r>
                    </a:p>
                    <a:p>
                      <a:pPr algn="just"/>
                      <a:endParaRPr lang="es-BO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s-BO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s-BO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4127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430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7C65515-EFF1-42C1-9F76-9A9DFC1E99BB}"/>
              </a:ext>
            </a:extLst>
          </p:cNvPr>
          <p:cNvSpPr/>
          <p:nvPr/>
        </p:nvSpPr>
        <p:spPr>
          <a:xfrm>
            <a:off x="3565275" y="672131"/>
            <a:ext cx="50614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GESTION DE TALENTO HUMANO</a:t>
            </a: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3607529"/>
              </p:ext>
            </p:extLst>
          </p:nvPr>
        </p:nvGraphicFramePr>
        <p:xfrm>
          <a:off x="4711485" y="1689422"/>
          <a:ext cx="6726263" cy="5168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5250208"/>
              </p:ext>
            </p:extLst>
          </p:nvPr>
        </p:nvGraphicFramePr>
        <p:xfrm>
          <a:off x="990599" y="1738728"/>
          <a:ext cx="3720885" cy="4274618"/>
        </p:xfrm>
        <a:graphic>
          <a:graphicData uri="http://schemas.openxmlformats.org/drawingml/2006/table">
            <a:tbl>
              <a:tblPr/>
              <a:tblGrid>
                <a:gridCol w="20964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79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64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839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PERSONAL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CANTIDAD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34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MEDICOS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34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LICENCIADA DE ENFERMERIA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534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AUXILIAR DE ENFERMERIA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534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TRAUMATOLGO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534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INTERNISTA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534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UROLOGO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534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OFTALMOLOGO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534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PEDIATRA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534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CIRUJANO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534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NEFROLOGO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534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GINECOLOGO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534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ECOGRAFISTA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534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FISIOTERAPEUTA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534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ODONTOLOGO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534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TRABAJADORES MANUALES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534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CHOFERES DE AMBULANCIA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534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ADMINISTRATIVOS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534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4513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0023" y="767255"/>
            <a:ext cx="9309618" cy="1318841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3656752"/>
              </p:ext>
            </p:extLst>
          </p:nvPr>
        </p:nvGraphicFramePr>
        <p:xfrm>
          <a:off x="838200" y="1679329"/>
          <a:ext cx="10691648" cy="271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6392">
                  <a:extLst>
                    <a:ext uri="{9D8B030D-6E8A-4147-A177-3AD203B41FA5}">
                      <a16:colId xmlns:a16="http://schemas.microsoft.com/office/drawing/2014/main" val="3101273439"/>
                    </a:ext>
                  </a:extLst>
                </a:gridCol>
                <a:gridCol w="3227384">
                  <a:extLst>
                    <a:ext uri="{9D8B030D-6E8A-4147-A177-3AD203B41FA5}">
                      <a16:colId xmlns:a16="http://schemas.microsoft.com/office/drawing/2014/main" val="3871899186"/>
                    </a:ext>
                  </a:extLst>
                </a:gridCol>
                <a:gridCol w="1801330">
                  <a:extLst>
                    <a:ext uri="{9D8B030D-6E8A-4147-A177-3AD203B41FA5}">
                      <a16:colId xmlns:a16="http://schemas.microsoft.com/office/drawing/2014/main" val="1507570308"/>
                    </a:ext>
                  </a:extLst>
                </a:gridCol>
                <a:gridCol w="945699">
                  <a:extLst>
                    <a:ext uri="{9D8B030D-6E8A-4147-A177-3AD203B41FA5}">
                      <a16:colId xmlns:a16="http://schemas.microsoft.com/office/drawing/2014/main" val="2362227362"/>
                    </a:ext>
                  </a:extLst>
                </a:gridCol>
                <a:gridCol w="1140843">
                  <a:extLst>
                    <a:ext uri="{9D8B030D-6E8A-4147-A177-3AD203B41FA5}">
                      <a16:colId xmlns:a16="http://schemas.microsoft.com/office/drawing/2014/main" val="3236272041"/>
                    </a:ext>
                  </a:extLst>
                </a:gridCol>
              </a:tblGrid>
              <a:tr h="4150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ACCIÓN DE CORTO PLAZO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GESTIÓN 2021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  <a:p>
                      <a:endParaRPr lang="es-BO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RESULTADO ESPERADO Y/O PRODUCTO</a:t>
                      </a:r>
                      <a:endParaRPr lang="es-BO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PRESUPUESTO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PROGRAMADO 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>
                          <a:solidFill>
                            <a:schemeClr val="tx1"/>
                          </a:solidFill>
                        </a:rPr>
                        <a:t>FECHA  INICIO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>
                          <a:solidFill>
                            <a:schemeClr val="tx1"/>
                          </a:solidFill>
                        </a:rPr>
                        <a:t>FECHA FINAL 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056915"/>
                  </a:ext>
                </a:extLst>
              </a:tr>
              <a:tr h="1011319">
                <a:tc>
                  <a:txBody>
                    <a:bodyPr/>
                    <a:lstStyle/>
                    <a:p>
                      <a:pPr lvl="0" algn="ctr"/>
                      <a:r>
                        <a:rPr lang="es-MX" sz="16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FORTALECER Y GESTIONAR EL TALENTO HUMANO MEDIANTE CAPACITACION DEL PERSONAL ADMINSITRATIVO- MEDICO – PARAMEDICO  EN LAS REGIONALES Y OFICINA NACIONAL </a:t>
                      </a:r>
                      <a:endParaRPr lang="es-ES" sz="1600" b="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CONTAR CON UN PLAN DE CAPACITACIONES A NIVEL NACIONAL EN EL AREA ADMINISTRATIVA EN COORDINACION CON RECURSOS HUMANOS DE LA OFICNA NACIONAL  </a:t>
                      </a:r>
                      <a:endParaRPr kumimoji="0" lang="es-E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BO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s-BO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BO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 PRESUPUESTO</a:t>
                      </a:r>
                      <a:endParaRPr lang="es-BO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s-MX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MX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 DE 2021 </a:t>
                      </a:r>
                      <a:endParaRPr lang="es-BO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 DE MAYO DE 2021</a:t>
                      </a:r>
                      <a:endParaRPr lang="es-BO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712652"/>
                  </a:ext>
                </a:extLst>
              </a:tr>
            </a:tbl>
          </a:graphicData>
        </a:graphic>
      </p:graphicFrame>
      <p:sp>
        <p:nvSpPr>
          <p:cNvPr id="3" name="Rectángulo 2"/>
          <p:cNvSpPr/>
          <p:nvPr/>
        </p:nvSpPr>
        <p:spPr>
          <a:xfrm>
            <a:off x="4520904" y="715461"/>
            <a:ext cx="5061450" cy="5778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GESTION DE TALENTO HUMANO</a:t>
            </a:r>
          </a:p>
        </p:txBody>
      </p:sp>
    </p:spTree>
    <p:extLst>
      <p:ext uri="{BB962C8B-B14F-4D97-AF65-F5344CB8AC3E}">
        <p14:creationId xmlns:p14="http://schemas.microsoft.com/office/powerpoint/2010/main" val="193326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0023" y="767255"/>
            <a:ext cx="9309618" cy="1318841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439724" y="2548551"/>
            <a:ext cx="5312552" cy="1998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GRACIAS POR SU ATENCION </a:t>
            </a:r>
            <a:endParaRPr lang="es-E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92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129279</TotalTime>
  <Words>1235</Words>
  <Application>Microsoft Office PowerPoint</Application>
  <PresentationFormat>Panorámica</PresentationFormat>
  <Paragraphs>310</Paragraphs>
  <Slides>19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8" baseType="lpstr">
      <vt:lpstr>Arial</vt:lpstr>
      <vt:lpstr>Calibri</vt:lpstr>
      <vt:lpstr>Calibri Light</vt:lpstr>
      <vt:lpstr>Helvetica</vt:lpstr>
      <vt:lpstr>Tahoma</vt:lpstr>
      <vt:lpstr>Times</vt:lpstr>
      <vt:lpstr>Times New Roman</vt:lpstr>
      <vt:lpstr>Tema de Office</vt:lpstr>
      <vt:lpstr>Hoja de cálculo de Microsoft Excel</vt:lpstr>
      <vt:lpstr>AUDIENCIA PÚBLICA DE RENDICIÓN DE CUENTAS INICIAL 2021 </vt:lpstr>
      <vt:lpstr>Presentación de PowerPoint</vt:lpstr>
      <vt:lpstr>MARCO NORMATIVO </vt:lpstr>
      <vt:lpstr>MARCO NORMATIVO </vt:lpstr>
      <vt:lpstr>RENOVACION DE LA GESTION EN ATENCION  INTEGRAL EN SALUD</vt:lpstr>
      <vt:lpstr>RENOVACION DE LA GESTION EN ATENCION  INTEGRAL EN SALUD</vt:lpstr>
      <vt:lpstr>RENOVACION DE LA GESTION EN ATENCION  INTEGRAL EN SALUD</vt:lpstr>
      <vt:lpstr>RENOVACION DE LA GESTION EN ATENCION  INTEGRAL EN SALUD</vt:lpstr>
      <vt:lpstr>RENOVACION DE LA GESTION EN ATENCION  INTEGRAL EN SALUD</vt:lpstr>
      <vt:lpstr>RENOVACION DE LA GESTION EN ATENCION  INTEGRAL EN SALUD</vt:lpstr>
      <vt:lpstr>RENOVACION DE LA GESTION EN ATENCION  INTEGRAL EN SALUD</vt:lpstr>
      <vt:lpstr>FORTALECIMIENTO ADMINISTRATIVO - FINANICERO</vt:lpstr>
      <vt:lpstr>FORTALECIMIENTO ADMINISTRATIVO - FINANICERO</vt:lpstr>
      <vt:lpstr>FORTALECIMIENTO ADMINISTRATIVO - FINANICERO</vt:lpstr>
      <vt:lpstr>FORTALECIMENTO EN AFILIACIONES, COTIZACIONES Y CONTROL DE EMPRESAS </vt:lpstr>
      <vt:lpstr>FORTALECIMENTO EN AFILIACIONES, COTIZACIONES Y CONTROL DE EMPRESAS </vt:lpstr>
      <vt:lpstr>Presentación de PowerPoint</vt:lpstr>
      <vt:lpstr> 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113</cp:revision>
  <dcterms:created xsi:type="dcterms:W3CDTF">2021-03-12T02:16:55Z</dcterms:created>
  <dcterms:modified xsi:type="dcterms:W3CDTF">2021-03-22T16:22:37Z</dcterms:modified>
</cp:coreProperties>
</file>